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  <p:sldMasterId id="2147483654" r:id="rId3"/>
  </p:sldMasterIdLst>
  <p:sldIdLst>
    <p:sldId id="288" r:id="rId4"/>
    <p:sldId id="293" r:id="rId5"/>
    <p:sldId id="320" r:id="rId6"/>
    <p:sldId id="321" r:id="rId7"/>
    <p:sldId id="296" r:id="rId8"/>
    <p:sldId id="303" r:id="rId9"/>
    <p:sldId id="304" r:id="rId10"/>
    <p:sldId id="322" r:id="rId11"/>
    <p:sldId id="307" r:id="rId12"/>
    <p:sldId id="308" r:id="rId13"/>
    <p:sldId id="310" r:id="rId14"/>
    <p:sldId id="311" r:id="rId15"/>
    <p:sldId id="312" r:id="rId16"/>
    <p:sldId id="314" r:id="rId17"/>
    <p:sldId id="315" r:id="rId18"/>
    <p:sldId id="317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B200"/>
    <a:srgbClr val="6600CC"/>
    <a:srgbClr val="009900"/>
    <a:srgbClr val="FF3300"/>
    <a:srgbClr val="33CC33"/>
    <a:srgbClr val="DA2C3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038" y="1847850"/>
            <a:ext cx="7773987" cy="1176338"/>
          </a:xfrm>
        </p:spPr>
        <p:txBody>
          <a:bodyPr anchor="t">
            <a:spAutoFit/>
          </a:bodyPr>
          <a:lstStyle>
            <a:lvl1pPr>
              <a:defRPr sz="3500"/>
            </a:lvl1pPr>
          </a:lstStyle>
          <a:p>
            <a:r>
              <a:rPr lang="nl-NL"/>
              <a:t/>
            </a:r>
            <a:br>
              <a:rPr lang="nl-NL"/>
            </a:br>
            <a:r>
              <a:rPr lang="nl-NL"/>
              <a:t>Klik om het opmaakprofiel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13525" y="790575"/>
            <a:ext cx="1763713" cy="55372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19213" y="790575"/>
            <a:ext cx="5141912" cy="553720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038" y="1847850"/>
            <a:ext cx="7773987" cy="939800"/>
          </a:xfrm>
        </p:spPr>
        <p:txBody>
          <a:bodyPr anchor="t">
            <a:spAutoFit/>
          </a:bodyPr>
          <a:lstStyle>
            <a:lvl1pPr>
              <a:defRPr sz="2800"/>
            </a:lvl1pPr>
          </a:lstStyle>
          <a:p>
            <a:r>
              <a:rPr lang="nl-NL"/>
              <a:t/>
            </a:r>
            <a:br>
              <a:rPr lang="nl-NL"/>
            </a:br>
            <a:r>
              <a:rPr lang="nl-NL"/>
              <a:t>Klik om het opmaakprofiel te bewerken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19213" y="1316038"/>
            <a:ext cx="3452812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24425" y="1316038"/>
            <a:ext cx="3452813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13525" y="790575"/>
            <a:ext cx="1763713" cy="55372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19213" y="790575"/>
            <a:ext cx="5141912" cy="553720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504348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5043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19213" y="1316038"/>
            <a:ext cx="3452812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24425" y="1316038"/>
            <a:ext cx="3452813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790575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9213" y="1316038"/>
            <a:ext cx="7058025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+mj-lt"/>
          <a:ea typeface="ＭＳ Ｐゴシック" pitchFamily="-112" charset="-128"/>
          <a:cs typeface="+mj-cs"/>
        </a:defRPr>
      </a:lvl1pPr>
      <a:lvl2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  <a:ea typeface="ＭＳ Ｐゴシック" pitchFamily="-112" charset="-128"/>
        </a:defRPr>
      </a:lvl2pPr>
      <a:lvl3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  <a:ea typeface="ＭＳ Ｐゴシック" pitchFamily="-112" charset="-128"/>
        </a:defRPr>
      </a:lvl3pPr>
      <a:lvl4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  <a:ea typeface="ＭＳ Ｐゴシック" pitchFamily="-112" charset="-128"/>
        </a:defRPr>
      </a:lvl4pPr>
      <a:lvl5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  <a:ea typeface="ＭＳ Ｐゴシック" pitchFamily="-112" charset="-128"/>
        </a:defRPr>
      </a:lvl5pPr>
      <a:lvl6pPr marL="4572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</a:defRPr>
      </a:lvl6pPr>
      <a:lvl7pPr marL="9144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</a:defRPr>
      </a:lvl7pPr>
      <a:lvl8pPr marL="13716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</a:defRPr>
      </a:lvl8pPr>
      <a:lvl9pPr marL="18288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pitchFamily="-112" charset="0"/>
        </a:defRPr>
      </a:lvl9pPr>
    </p:titleStyle>
    <p:bodyStyle>
      <a:lvl1pPr marL="342900" indent="-342900"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814388" indent="-284163" algn="l" defTabSz="906463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ＭＳ Ｐゴシック" pitchFamily="-112" charset="-128"/>
        </a:defRPr>
      </a:lvl2pPr>
      <a:lvl3pPr marL="1303338" indent="-225425" algn="l" defTabSz="9064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itchFamily="-112" charset="-128"/>
        </a:defRPr>
      </a:lvl3pPr>
      <a:lvl4pPr marL="1792288" indent="-225425" algn="l" defTabSz="906463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ＭＳ Ｐゴシック" pitchFamily="-112" charset="-128"/>
        </a:defRPr>
      </a:lvl4pPr>
      <a:lvl5pPr marL="2281238" indent="-225425" algn="l" defTabSz="906463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5pPr>
      <a:lvl6pPr marL="27384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6pPr>
      <a:lvl7pPr marL="31956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7pPr>
      <a:lvl8pPr marL="36528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8pPr>
      <a:lvl9pPr marL="41100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790575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9213" y="1316038"/>
            <a:ext cx="7058025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+mj-lt"/>
          <a:ea typeface="ＭＳ Ｐゴシック" pitchFamily="-112" charset="-128"/>
          <a:cs typeface="+mj-cs"/>
        </a:defRPr>
      </a:lvl1pPr>
      <a:lvl2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  <a:ea typeface="ＭＳ Ｐゴシック" pitchFamily="-112" charset="-128"/>
        </a:defRPr>
      </a:lvl2pPr>
      <a:lvl3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  <a:ea typeface="ＭＳ Ｐゴシック" pitchFamily="-112" charset="-128"/>
        </a:defRPr>
      </a:lvl3pPr>
      <a:lvl4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  <a:ea typeface="ＭＳ Ｐゴシック" pitchFamily="-112" charset="-128"/>
        </a:defRPr>
      </a:lvl4pPr>
      <a:lvl5pPr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  <a:ea typeface="ＭＳ Ｐゴシック" pitchFamily="-112" charset="-128"/>
        </a:defRPr>
      </a:lvl5pPr>
      <a:lvl6pPr marL="4572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</a:defRPr>
      </a:lvl6pPr>
      <a:lvl7pPr marL="9144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</a:defRPr>
      </a:lvl7pPr>
      <a:lvl8pPr marL="13716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</a:defRPr>
      </a:lvl8pPr>
      <a:lvl9pPr marL="18288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-112" charset="0"/>
        </a:defRPr>
      </a:lvl9pPr>
    </p:titleStyle>
    <p:bodyStyle>
      <a:lvl1pPr marL="342900" indent="-342900" algn="l" defTabSz="906463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814388" indent="-284163" algn="l" defTabSz="906463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ＭＳ Ｐゴシック" pitchFamily="-112" charset="-128"/>
        </a:defRPr>
      </a:lvl2pPr>
      <a:lvl3pPr marL="1303338" indent="-225425" algn="l" defTabSz="9064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itchFamily="-112" charset="-128"/>
        </a:defRPr>
      </a:lvl3pPr>
      <a:lvl4pPr marL="1792288" indent="-225425" algn="l" defTabSz="906463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ＭＳ Ｐゴシック" pitchFamily="-112" charset="-128"/>
        </a:defRPr>
      </a:lvl4pPr>
      <a:lvl5pPr marL="2281238" indent="-225425" algn="l" defTabSz="906463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5pPr>
      <a:lvl6pPr marL="27384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6pPr>
      <a:lvl7pPr marL="31956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7pPr>
      <a:lvl8pPr marL="36528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8pPr>
      <a:lvl9pPr marL="41100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8813" y="6064250"/>
            <a:ext cx="686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13414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defTabSz="13414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  <a:ea typeface="ＭＳ Ｐゴシック" pitchFamily="-112" charset="-128"/>
        </a:defRPr>
      </a:lvl2pPr>
      <a:lvl3pPr algn="l" defTabSz="13414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  <a:ea typeface="ＭＳ Ｐゴシック" pitchFamily="-112" charset="-128"/>
        </a:defRPr>
      </a:lvl3pPr>
      <a:lvl4pPr algn="l" defTabSz="13414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  <a:ea typeface="ＭＳ Ｐゴシック" pitchFamily="-112" charset="-128"/>
        </a:defRPr>
      </a:lvl4pPr>
      <a:lvl5pPr algn="l" defTabSz="13414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  <a:ea typeface="ＭＳ Ｐゴシック" pitchFamily="-112" charset="-128"/>
        </a:defRPr>
      </a:lvl5pPr>
      <a:lvl6pPr marL="4572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</a:defRPr>
      </a:lvl6pPr>
      <a:lvl7pPr marL="9144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</a:defRPr>
      </a:lvl7pPr>
      <a:lvl8pPr marL="13716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</a:defRPr>
      </a:lvl8pPr>
      <a:lvl9pPr marL="18288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itchFamily="-112" charset="0"/>
        </a:defRPr>
      </a:lvl9pPr>
    </p:titleStyle>
    <p:bodyStyle>
      <a:lvl1pPr marL="503238" indent="-503238" algn="l" defTabSz="1341438" rtl="0" eaLnBrk="0" fontAlgn="base" hangingPunct="0">
        <a:spcBef>
          <a:spcPct val="20000"/>
        </a:spcBef>
        <a:spcAft>
          <a:spcPct val="0"/>
        </a:spcAft>
        <a:buChar char="•"/>
        <a:defRPr sz="47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1089025" indent="-419100" algn="l" defTabSz="1341438" rtl="0" eaLnBrk="0" fontAlgn="base" hangingPunct="0">
        <a:spcBef>
          <a:spcPct val="20000"/>
        </a:spcBef>
        <a:spcAft>
          <a:spcPct val="0"/>
        </a:spcAft>
        <a:buChar char="–"/>
        <a:defRPr sz="4100">
          <a:solidFill>
            <a:schemeClr val="tx1"/>
          </a:solidFill>
          <a:latin typeface="+mn-lt"/>
          <a:ea typeface="ＭＳ Ｐゴシック" pitchFamily="-112" charset="-128"/>
        </a:defRPr>
      </a:lvl2pPr>
      <a:lvl3pPr marL="1676400" indent="-334963" algn="l" defTabSz="1341438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ＭＳ Ｐゴシック" pitchFamily="-112" charset="-128"/>
        </a:defRPr>
      </a:lvl3pPr>
      <a:lvl4pPr marL="2347913" indent="-336550" algn="l" defTabSz="1341438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itchFamily="-112" charset="-128"/>
        </a:defRPr>
      </a:lvl4pPr>
      <a:lvl5pPr marL="3017838" indent="-334963" algn="l" defTabSz="1341438" rtl="0" eaLnBrk="0" fontAlgn="base" hangingPunct="0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ea typeface="ＭＳ Ｐゴシック" pitchFamily="-112" charset="-128"/>
        </a:defRPr>
      </a:lvl5pPr>
      <a:lvl6pPr marL="34750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ea typeface="ＭＳ Ｐゴシック" pitchFamily="-112" charset="-128"/>
        </a:defRPr>
      </a:lvl6pPr>
      <a:lvl7pPr marL="39322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ea typeface="ＭＳ Ｐゴシック" pitchFamily="-112" charset="-128"/>
        </a:defRPr>
      </a:lvl7pPr>
      <a:lvl8pPr marL="43894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ea typeface="ＭＳ Ｐゴシック" pitchFamily="-112" charset="-128"/>
        </a:defRPr>
      </a:lvl8pPr>
      <a:lvl9pPr marL="48466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2eF-HAV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54038" y="1844675"/>
            <a:ext cx="8589962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06463">
              <a:lnSpc>
                <a:spcPct val="110000"/>
              </a:lnSpc>
            </a:pPr>
            <a:r>
              <a:rPr lang="nl-NL" sz="3700">
                <a:solidFill>
                  <a:schemeClr val="bg2"/>
                </a:solidFill>
              </a:rPr>
              <a:t>		</a:t>
            </a:r>
            <a:br>
              <a:rPr lang="nl-NL" sz="3700">
                <a:solidFill>
                  <a:schemeClr val="bg2"/>
                </a:solidFill>
              </a:rPr>
            </a:br>
            <a:r>
              <a:rPr lang="nl-NL" sz="3700">
                <a:solidFill>
                  <a:srgbClr val="7F7F7F"/>
                </a:solidFill>
              </a:rPr>
              <a:t>havo A  </a:t>
            </a:r>
            <a:r>
              <a:rPr lang="nl-NL" sz="3700" b="1">
                <a:solidFill>
                  <a:srgbClr val="DA2C36"/>
                </a:solidFill>
              </a:rPr>
              <a:t>Samenvatting</a:t>
            </a:r>
            <a:r>
              <a:rPr lang="nl-NL" sz="3700">
                <a:solidFill>
                  <a:srgbClr val="DA2C36"/>
                </a:solidFill>
              </a:rPr>
              <a:t> Hoofdstuk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6925" y="1101725"/>
            <a:ext cx="4211638" cy="6021388"/>
          </a:xfrm>
        </p:spPr>
        <p:txBody>
          <a:bodyPr/>
          <a:lstStyle/>
          <a:p>
            <a:pPr marL="250825" indent="-250825" eaLnBrk="1" hangingPunct="1"/>
            <a:r>
              <a:rPr lang="nl-NL" sz="1700" b="1" smtClean="0"/>
              <a:t>a</a:t>
            </a:r>
            <a:r>
              <a:rPr lang="nl-NL" sz="1700" smtClean="0"/>
              <a:t>	</a:t>
            </a:r>
            <a:r>
              <a:rPr lang="nl-NL" sz="1700" b="1" smtClean="0"/>
              <a:t>gedeelte I </a:t>
            </a:r>
          </a:p>
          <a:p>
            <a:pPr marL="250825" indent="-250825" eaLnBrk="1" hangingPunct="1"/>
            <a:r>
              <a:rPr lang="nl-NL" sz="1700" smtClean="0"/>
              <a:t>	(0, 500) en (1000, 1200)</a:t>
            </a:r>
          </a:p>
          <a:p>
            <a:pPr marL="250825" indent="-250825" eaLnBrk="1" hangingPunct="1"/>
            <a:r>
              <a:rPr lang="nl-NL" sz="1700" smtClean="0"/>
              <a:t>	a = 700 : 1000 = </a:t>
            </a:r>
            <a:r>
              <a:rPr lang="nl-NL" sz="1700" smtClean="0">
                <a:solidFill>
                  <a:srgbClr val="DA2C36"/>
                </a:solidFill>
              </a:rPr>
              <a:t>0,7</a:t>
            </a:r>
          </a:p>
          <a:p>
            <a:pPr marL="250825" indent="-250825" eaLnBrk="1" hangingPunct="1"/>
            <a:r>
              <a:rPr lang="nl-NL" sz="1700" smtClean="0"/>
              <a:t>	K = 0,7q + b</a:t>
            </a:r>
          </a:p>
          <a:p>
            <a:pPr marL="250825" indent="-250825" eaLnBrk="1" hangingPunct="1"/>
            <a:r>
              <a:rPr lang="nl-NL" sz="1700" smtClean="0"/>
              <a:t>	door (0, 500)</a:t>
            </a:r>
          </a:p>
          <a:p>
            <a:pPr marL="250825" indent="-250825" eaLnBrk="1" hangingPunct="1"/>
            <a:r>
              <a:rPr lang="nl-NL" sz="1700" smtClean="0">
                <a:solidFill>
                  <a:srgbClr val="DA2C36"/>
                </a:solidFill>
              </a:rPr>
              <a:t>	K = 0,7q + 500</a:t>
            </a:r>
          </a:p>
          <a:p>
            <a:pPr marL="250825" indent="-250825" eaLnBrk="1" hangingPunct="1"/>
            <a:r>
              <a:rPr lang="nl-NL" sz="1700" b="1" smtClean="0"/>
              <a:t>b</a:t>
            </a:r>
            <a:r>
              <a:rPr lang="nl-NL" sz="1700" smtClean="0"/>
              <a:t>	</a:t>
            </a:r>
            <a:r>
              <a:rPr lang="nl-NL" sz="1700" b="1" smtClean="0"/>
              <a:t>gedeelte II</a:t>
            </a:r>
          </a:p>
          <a:p>
            <a:pPr marL="250825" indent="-250825" eaLnBrk="1" hangingPunct="1"/>
            <a:r>
              <a:rPr lang="nl-NL" sz="1700" smtClean="0"/>
              <a:t>	(1000, 1200) en (3000, 1600)</a:t>
            </a:r>
          </a:p>
          <a:p>
            <a:pPr marL="250825" indent="-250825" eaLnBrk="1" hangingPunct="1"/>
            <a:r>
              <a:rPr lang="nl-NL" sz="1700" smtClean="0"/>
              <a:t>	a = 400 : 2000 = </a:t>
            </a:r>
            <a:r>
              <a:rPr lang="nl-NL" sz="1700" smtClean="0">
                <a:solidFill>
                  <a:srgbClr val="DA2C36"/>
                </a:solidFill>
              </a:rPr>
              <a:t>0,2</a:t>
            </a:r>
          </a:p>
          <a:p>
            <a:pPr marL="250825" indent="-250825" eaLnBrk="1" hangingPunct="1"/>
            <a:r>
              <a:rPr lang="nl-NL" sz="1700" smtClean="0"/>
              <a:t>	K = 0,2q + b</a:t>
            </a:r>
          </a:p>
          <a:p>
            <a:pPr marL="250825" indent="-250825" eaLnBrk="1" hangingPunct="1"/>
            <a:r>
              <a:rPr lang="nl-NL" sz="1700" smtClean="0"/>
              <a:t>	door (1000, 1200)</a:t>
            </a:r>
          </a:p>
          <a:p>
            <a:pPr marL="250825" indent="-250825" eaLnBrk="1" hangingPunct="1"/>
            <a:r>
              <a:rPr lang="nl-NL" sz="1700" smtClean="0">
                <a:solidFill>
                  <a:srgbClr val="DA2C36"/>
                </a:solidFill>
              </a:rPr>
              <a:t>	K = 0,2q + 1000</a:t>
            </a:r>
          </a:p>
          <a:p>
            <a:pPr marL="250825" indent="-250825" eaLnBrk="1" hangingPunct="1"/>
            <a:endParaRPr lang="nl-NL" sz="1700" smtClean="0">
              <a:solidFill>
                <a:srgbClr val="DA2C36"/>
              </a:solidFill>
            </a:endParaRPr>
          </a:p>
        </p:txBody>
      </p:sp>
      <p:pic>
        <p:nvPicPr>
          <p:cNvPr id="15363" name="Picture 4" descr="opg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75" y="333375"/>
            <a:ext cx="5534025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6925" y="576263"/>
            <a:ext cx="6870700" cy="576262"/>
          </a:xfrm>
        </p:spPr>
        <p:txBody>
          <a:bodyPr/>
          <a:lstStyle/>
          <a:p>
            <a:pPr eaLnBrk="1" hangingPunct="1"/>
            <a:r>
              <a:rPr lang="nl-NL" sz="1700" b="1" smtClean="0">
                <a:latin typeface="Times New Roman" pitchFamily="18" charset="0"/>
              </a:rPr>
              <a:t>opgave 36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4356100" y="5226050"/>
            <a:ext cx="792163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3071813" y="5516563"/>
            <a:ext cx="1804987" cy="377825"/>
          </a:xfrm>
          <a:prstGeom prst="wedgeRectCallout">
            <a:avLst>
              <a:gd name="adj1" fmla="val 40898"/>
              <a:gd name="adj2" fmla="val -125630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/>
              <a:t>∆q = 1000 – 0 = 1000</a:t>
            </a: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V="1">
            <a:off x="5148263" y="4076700"/>
            <a:ext cx="0" cy="1146175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5441950" y="4629150"/>
            <a:ext cx="1773238" cy="377825"/>
          </a:xfrm>
          <a:prstGeom prst="wedgeRectCallout">
            <a:avLst>
              <a:gd name="adj1" fmla="val -61046"/>
              <a:gd name="adj2" fmla="val -117185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/>
              <a:t>∆K = 1200 – 500 = 700</a:t>
            </a:r>
          </a:p>
        </p:txBody>
      </p:sp>
      <p:sp>
        <p:nvSpPr>
          <p:cNvPr id="52233" name="AutoShape 9"/>
          <p:cNvSpPr>
            <a:spLocks/>
          </p:cNvSpPr>
          <p:nvPr/>
        </p:nvSpPr>
        <p:spPr bwMode="auto">
          <a:xfrm>
            <a:off x="2185988" y="2001838"/>
            <a:ext cx="158750" cy="503237"/>
          </a:xfrm>
          <a:prstGeom prst="rightBrace">
            <a:avLst>
              <a:gd name="adj1" fmla="val 365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346325" y="2070100"/>
            <a:ext cx="1060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b = </a:t>
            </a: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500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148263" y="4076700"/>
            <a:ext cx="1584325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6000750" y="4221163"/>
            <a:ext cx="1928813" cy="377825"/>
          </a:xfrm>
          <a:prstGeom prst="wedgeRectCallout">
            <a:avLst>
              <a:gd name="adj1" fmla="val -35060"/>
              <a:gd name="adj2" fmla="val -75208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/>
              <a:t>∆q = 3000 – 1000 = 2000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V="1">
            <a:off x="6732588" y="3500438"/>
            <a:ext cx="0" cy="57150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6500813" y="2997200"/>
            <a:ext cx="1857375" cy="377825"/>
          </a:xfrm>
          <a:prstGeom prst="wedgeRectCallout">
            <a:avLst>
              <a:gd name="adj1" fmla="val -34824"/>
              <a:gd name="adj2" fmla="val 132773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/>
              <a:t>∆K = 1600 – 1200 = 400</a:t>
            </a:r>
          </a:p>
        </p:txBody>
      </p:sp>
      <p:sp>
        <p:nvSpPr>
          <p:cNvPr id="52239" name="AutoShape 15"/>
          <p:cNvSpPr>
            <a:spLocks/>
          </p:cNvSpPr>
          <p:nvPr/>
        </p:nvSpPr>
        <p:spPr bwMode="auto">
          <a:xfrm>
            <a:off x="2554288" y="3722688"/>
            <a:ext cx="158750" cy="503237"/>
          </a:xfrm>
          <a:prstGeom prst="rightBrace">
            <a:avLst>
              <a:gd name="adj1" fmla="val 365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706688" y="3783013"/>
            <a:ext cx="12954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b = </a:t>
            </a: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1000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9" grpId="0" animBg="1"/>
      <p:bldP spid="52229" grpId="1" animBg="1"/>
      <p:bldP spid="52230" grpId="0" animBg="1"/>
      <p:bldP spid="52230" grpId="1" animBg="1"/>
      <p:bldP spid="52231" grpId="0" animBg="1"/>
      <p:bldP spid="52231" grpId="1" animBg="1"/>
      <p:bldP spid="52232" grpId="0" animBg="1"/>
      <p:bldP spid="52232" grpId="1" animBg="1"/>
      <p:bldP spid="52233" grpId="0" animBg="1"/>
      <p:bldP spid="52234" grpId="0"/>
      <p:bldP spid="52235" grpId="0" animBg="1"/>
      <p:bldP spid="52235" grpId="1" animBg="1"/>
      <p:bldP spid="52236" grpId="0" animBg="1"/>
      <p:bldP spid="52236" grpId="1" animBg="1"/>
      <p:bldP spid="52237" grpId="0" animBg="1"/>
      <p:bldP spid="52237" grpId="1" animBg="1"/>
      <p:bldP spid="52238" grpId="0" animBg="1"/>
      <p:bldP spid="52238" grpId="1" animBg="1"/>
      <p:bldP spid="52239" grpId="0" animBg="1"/>
      <p:bldP spid="522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792163"/>
            <a:ext cx="6870700" cy="576262"/>
          </a:xfrm>
        </p:spPr>
        <p:txBody>
          <a:bodyPr/>
          <a:lstStyle/>
          <a:p>
            <a:pPr eaLnBrk="1" hangingPunct="1"/>
            <a:r>
              <a:rPr lang="nl-NL" sz="2000" b="1" smtClean="0"/>
              <a:t>Grafisch-numeriek oplossen</a:t>
            </a:r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4319588" y="55927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4319588" y="2568575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5040313" y="25685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5761038" y="25685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6480175" y="25685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7200900" y="25685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7920038" y="25685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4068763" y="271145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>
            <a:off x="4068763" y="343217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4103688" y="55927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4068763" y="487203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4068763" y="5592763"/>
            <a:ext cx="4067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4068763" y="63119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3851275" y="3998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20</a:t>
            </a:r>
          </a:p>
        </p:txBody>
      </p:sp>
      <p:sp>
        <p:nvSpPr>
          <p:cNvPr id="47151" name="Text Box 47"/>
          <p:cNvSpPr txBox="1">
            <a:spLocks noChangeArrowheads="1"/>
          </p:cNvSpPr>
          <p:nvPr/>
        </p:nvSpPr>
        <p:spPr bwMode="auto">
          <a:xfrm>
            <a:off x="4052888" y="55610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3924300" y="468471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10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4125913" y="4652963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chemeClr val="tx2"/>
                </a:solidFill>
              </a:rPr>
              <a:t>·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5567363" y="35004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chemeClr val="tx2"/>
                </a:solidFill>
              </a:rPr>
              <a:t>·</a:t>
            </a:r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flipV="1">
            <a:off x="4068763" y="2665413"/>
            <a:ext cx="3455987" cy="27368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4068763" y="415131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4860925" y="5589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</a:t>
            </a:r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5580063" y="55895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4</a:t>
            </a:r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4124325" y="515778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00CC"/>
                </a:solidFill>
              </a:rPr>
              <a:t>·</a:t>
            </a: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5567363" y="37163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00CC"/>
                </a:solidFill>
              </a:rPr>
              <a:t>·</a:t>
            </a:r>
          </a:p>
        </p:txBody>
      </p:sp>
      <p:sp>
        <p:nvSpPr>
          <p:cNvPr id="47168" name="Line 64"/>
          <p:cNvSpPr>
            <a:spLocks noChangeShapeType="1"/>
          </p:cNvSpPr>
          <p:nvPr/>
        </p:nvSpPr>
        <p:spPr bwMode="auto">
          <a:xfrm flipV="1">
            <a:off x="4140200" y="2665413"/>
            <a:ext cx="3240088" cy="324008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69" name="Line 65"/>
          <p:cNvSpPr>
            <a:spLocks noChangeShapeType="1"/>
          </p:cNvSpPr>
          <p:nvPr/>
        </p:nvSpPr>
        <p:spPr bwMode="auto">
          <a:xfrm>
            <a:off x="6862763" y="3178175"/>
            <a:ext cx="0" cy="2424113"/>
          </a:xfrm>
          <a:prstGeom prst="line">
            <a:avLst/>
          </a:prstGeom>
          <a:noFill/>
          <a:ln w="38100">
            <a:solidFill>
              <a:srgbClr val="33CC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6689725" y="5589588"/>
            <a:ext cx="360363" cy="376237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7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92163" y="1317625"/>
            <a:ext cx="9109075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0825" indent="-250825" defTabSz="906463" eaLnBrk="0" hangingPunct="0">
              <a:lnSpc>
                <a:spcPct val="110000"/>
              </a:lnSpc>
              <a:tabLst>
                <a:tab pos="712788" algn="l"/>
              </a:tabLst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Los de vergelijking 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4a + 5 = 5a – 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 grafisch-numeriek op.</a:t>
            </a:r>
          </a:p>
          <a:p>
            <a:pPr marL="250825" indent="-250825" defTabSz="906463" eaLnBrk="0" hangingPunct="0">
              <a:lnSpc>
                <a:spcPct val="110000"/>
              </a:lnSpc>
              <a:tabLst>
                <a:tab pos="712788" algn="l"/>
              </a:tabLst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1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	voer in  y</a:t>
            </a:r>
            <a:r>
              <a:rPr lang="nl-NL" sz="17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= 4x + 5  en  y</a:t>
            </a:r>
            <a:r>
              <a:rPr lang="nl-NL" sz="17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= 5x – 2</a:t>
            </a:r>
          </a:p>
          <a:p>
            <a:pPr marL="250825" indent="-250825" defTabSz="906463" eaLnBrk="0" hangingPunct="0">
              <a:lnSpc>
                <a:spcPct val="110000"/>
              </a:lnSpc>
              <a:tabLst>
                <a:tab pos="712788" algn="l"/>
              </a:tabLst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	plot de grafieken</a:t>
            </a:r>
          </a:p>
          <a:p>
            <a:pPr marL="250825" indent="-250825" defTabSz="906463" eaLnBrk="0" hangingPunct="0">
              <a:lnSpc>
                <a:spcPct val="110000"/>
              </a:lnSpc>
              <a:tabLst>
                <a:tab pos="712788" algn="l"/>
              </a:tabLst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3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	bereken de x-coördinaat van het snijpunt met de optie </a:t>
            </a:r>
            <a:r>
              <a:rPr lang="nl-NL" sz="1700" i="1">
                <a:solidFill>
                  <a:srgbClr val="000000"/>
                </a:solidFill>
                <a:latin typeface="Times New Roman" pitchFamily="18" charset="0"/>
              </a:rPr>
              <a:t>intersect</a:t>
            </a:r>
          </a:p>
          <a:p>
            <a:pPr marL="250825" indent="-250825" defTabSz="906463" eaLnBrk="0" hangingPunct="0">
              <a:lnSpc>
                <a:spcPct val="110000"/>
              </a:lnSpc>
              <a:tabLst>
                <a:tab pos="712788" algn="l"/>
              </a:tabLst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		je vindt  x = 7</a:t>
            </a:r>
          </a:p>
          <a:p>
            <a:pPr marL="250825" indent="-250825" defTabSz="906463" eaLnBrk="0" hangingPunct="0">
              <a:lnSpc>
                <a:spcPct val="110000"/>
              </a:lnSpc>
              <a:tabLst>
                <a:tab pos="712788" algn="l"/>
              </a:tabLst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4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	de oplossing is 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a = 7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3000"/>
                                        <p:tgtEl>
                                          <p:spTgt spid="4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7" grpId="0" animBg="1"/>
      <p:bldP spid="47138" grpId="0" animBg="1"/>
      <p:bldP spid="47139" grpId="0" animBg="1"/>
      <p:bldP spid="47140" grpId="0" animBg="1"/>
      <p:bldP spid="47141" grpId="0" animBg="1"/>
      <p:bldP spid="47142" grpId="0" animBg="1"/>
      <p:bldP spid="47143" grpId="0" animBg="1"/>
      <p:bldP spid="47144" grpId="0" animBg="1"/>
      <p:bldP spid="47145" grpId="0" animBg="1"/>
      <p:bldP spid="47146" grpId="0" animBg="1"/>
      <p:bldP spid="47147" grpId="0" animBg="1"/>
      <p:bldP spid="47148" grpId="0" animBg="1"/>
      <p:bldP spid="47149" grpId="0" animBg="1"/>
      <p:bldP spid="47150" grpId="0"/>
      <p:bldP spid="47151" grpId="0"/>
      <p:bldP spid="47152" grpId="0"/>
      <p:bldP spid="47153" grpId="0"/>
      <p:bldP spid="47154" grpId="0"/>
      <p:bldP spid="47155" grpId="0" animBg="1"/>
      <p:bldP spid="47158" grpId="0" animBg="1"/>
      <p:bldP spid="47162" grpId="0"/>
      <p:bldP spid="47163" grpId="0"/>
      <p:bldP spid="47166" grpId="0"/>
      <p:bldP spid="47167" grpId="0"/>
      <p:bldP spid="47168" grpId="0" animBg="1"/>
      <p:bldP spid="47169" grpId="0" animBg="1"/>
      <p:bldP spid="47170" grpId="0" animBg="1"/>
      <p:bldP spid="3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17625" y="792163"/>
            <a:ext cx="6870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06463" eaLnBrk="0" hangingPunct="0">
              <a:lnSpc>
                <a:spcPct val="110000"/>
              </a:lnSpc>
            </a:pPr>
            <a:r>
              <a:rPr lang="nl-NL" sz="2000">
                <a:solidFill>
                  <a:srgbClr val="DA2C36"/>
                </a:solidFill>
              </a:rPr>
              <a:t>Algebraïsch oplossen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317625" y="1317625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 b="1">
                <a:solidFill>
                  <a:srgbClr val="000000"/>
                </a:solidFill>
                <a:latin typeface="Times New Roman" pitchFamily="18" charset="0"/>
              </a:rPr>
              <a:t>werkschema : lineaire vergelijkingen algebraïsch oplossen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 b="1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	staan er haakjes ?  werk ze weg.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	breng alle termen met x naar het linkerlid, de rest naar het rechterlid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 b="1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	herleid beide leden en deel door het getal dat voor de x staat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143000" y="2643188"/>
            <a:ext cx="21748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500"/>
              </a:spcBef>
            </a:pPr>
            <a:r>
              <a:rPr lang="en-US" sz="1700">
                <a:solidFill>
                  <a:srgbClr val="00B200"/>
                </a:solidFill>
                <a:latin typeface="Times New Roman" pitchFamily="18" charset="0"/>
              </a:rPr>
              <a:t>4a + 5 = 5a - 2</a:t>
            </a:r>
          </a:p>
          <a:p>
            <a:pPr marL="342900" indent="-342900" algn="ctr">
              <a:spcBef>
                <a:spcPts val="500"/>
              </a:spcBef>
            </a:pPr>
            <a:r>
              <a:rPr lang="en-US" sz="1700">
                <a:solidFill>
                  <a:srgbClr val="000000"/>
                </a:solidFill>
                <a:latin typeface="Times New Roman" pitchFamily="18" charset="0"/>
                <a:sym typeface="MS Reference Specialty" pitchFamily="2" charset="2"/>
              </a:rPr>
              <a:t>4a – 5a = -2 - 5</a:t>
            </a:r>
            <a:endParaRPr lang="en-US" sz="170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algn="ctr">
              <a:spcBef>
                <a:spcPts val="500"/>
              </a:spcBef>
            </a:pPr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-a = -7</a:t>
            </a:r>
          </a:p>
          <a:p>
            <a:pPr marL="342900" indent="-342900" algn="ctr">
              <a:spcBef>
                <a:spcPts val="500"/>
              </a:spcBef>
            </a:pPr>
            <a:r>
              <a:rPr lang="en-US" sz="1700">
                <a:solidFill>
                  <a:srgbClr val="00B200"/>
                </a:solidFill>
                <a:latin typeface="Times New Roman" pitchFamily="18" charset="0"/>
              </a:rPr>
              <a:t>a = 7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3000375" y="2782888"/>
            <a:ext cx="142875" cy="323850"/>
          </a:xfrm>
          <a:prstGeom prst="curvedLeftArrow">
            <a:avLst>
              <a:gd name="adj1" fmla="val 60854"/>
              <a:gd name="adj2" fmla="val 121718"/>
              <a:gd name="adj3" fmla="val 33333"/>
            </a:avLst>
          </a:prstGeom>
          <a:solidFill>
            <a:srgbClr val="DA2C3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14688" y="2754313"/>
            <a:ext cx="3024187" cy="29686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5a naar links brengen en 5 naar rechts 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3000375" y="3138488"/>
            <a:ext cx="142875" cy="323850"/>
          </a:xfrm>
          <a:prstGeom prst="curvedLeftArrow">
            <a:avLst>
              <a:gd name="adj1" fmla="val 60854"/>
              <a:gd name="adj2" fmla="val 121718"/>
              <a:gd name="adj3" fmla="val 33333"/>
            </a:avLst>
          </a:prstGeom>
          <a:solidFill>
            <a:srgbClr val="DA2C3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214688" y="3130550"/>
            <a:ext cx="3024187" cy="296863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herleid linker- en rechterlid</a:t>
            </a: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3000375" y="3508375"/>
            <a:ext cx="142875" cy="323850"/>
          </a:xfrm>
          <a:prstGeom prst="curvedLeftArrow">
            <a:avLst>
              <a:gd name="adj1" fmla="val 60854"/>
              <a:gd name="adj2" fmla="val 121718"/>
              <a:gd name="adj3" fmla="val 33333"/>
            </a:avLst>
          </a:prstGeom>
          <a:solidFill>
            <a:srgbClr val="DA2C3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214688" y="3506788"/>
            <a:ext cx="3024187" cy="29686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deel door het getal dat voor a staat</a:t>
            </a: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0" y="3929063"/>
            <a:ext cx="2879725" cy="863600"/>
          </a:xfrm>
          <a:prstGeom prst="cloudCallout">
            <a:avLst>
              <a:gd name="adj1" fmla="val 29546"/>
              <a:gd name="adj2" fmla="val -155329"/>
            </a:avLst>
          </a:prstGeom>
          <a:solidFill>
            <a:srgbClr val="FFFFFF"/>
          </a:solidFill>
          <a:ln w="25400" cap="rnd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als 5a naar links gaat krijg je -5a</a:t>
            </a:r>
          </a:p>
        </p:txBody>
      </p:sp>
      <p:sp>
        <p:nvSpPr>
          <p:cNvPr id="17420" name="Text Box 38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8132" grpId="0" build="p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28675" y="517525"/>
            <a:ext cx="6870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06463" eaLnBrk="0" hangingPunct="0">
              <a:lnSpc>
                <a:spcPct val="110000"/>
              </a:lnSpc>
            </a:pPr>
            <a:r>
              <a:rPr lang="nl-NL" sz="2000">
                <a:solidFill>
                  <a:srgbClr val="DA2C36"/>
                </a:solidFill>
              </a:rPr>
              <a:t>Ongelijkheden oplossen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828675" y="1042988"/>
            <a:ext cx="6175375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Los de vergelijking 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4a + 5 &lt; 5a – 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 grafisch-numeriek op.</a:t>
            </a:r>
          </a:p>
          <a:p>
            <a:pPr marL="342900" indent="-342900" defTabSz="906463" eaLnBrk="0" hangingPunct="0">
              <a:lnSpc>
                <a:spcPct val="110000"/>
              </a:lnSpc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1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:	voer in  y</a:t>
            </a:r>
            <a:r>
              <a:rPr lang="nl-NL" sz="17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= 4x + 5  en  y</a:t>
            </a:r>
            <a:r>
              <a:rPr lang="nl-NL" sz="17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= 5x – 2</a:t>
            </a:r>
          </a:p>
          <a:p>
            <a:pPr marL="342900" indent="-342900" defTabSz="906463" eaLnBrk="0" hangingPunct="0">
              <a:lnSpc>
                <a:spcPct val="110000"/>
              </a:lnSpc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:	plot de grafieken</a:t>
            </a:r>
          </a:p>
          <a:p>
            <a:pPr marL="342900" indent="-342900" defTabSz="906463" eaLnBrk="0" hangingPunct="0">
              <a:lnSpc>
                <a:spcPct val="110000"/>
              </a:lnSpc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3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:	bereken de x-coördinaat van het snijpunt met de optie 	</a:t>
            </a:r>
            <a:r>
              <a:rPr lang="nl-NL" sz="1700" i="1">
                <a:solidFill>
                  <a:srgbClr val="000000"/>
                </a:solidFill>
                <a:latin typeface="Times New Roman" pitchFamily="18" charset="0"/>
              </a:rPr>
              <a:t>intersect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	je vindt  x = 7</a:t>
            </a:r>
          </a:p>
          <a:p>
            <a:pPr marL="342900" indent="-342900" defTabSz="906463" eaLnBrk="0" hangingPunct="0">
              <a:lnSpc>
                <a:spcPct val="110000"/>
              </a:lnSpc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4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:	kijk waar de grafiek van y</a:t>
            </a:r>
            <a:r>
              <a:rPr lang="nl-NL" sz="1700" baseline="-2500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onder </a:t>
            </a:r>
            <a:br>
              <a:rPr lang="nl-NL" sz="17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	de grafiek van y</a:t>
            </a:r>
            <a:r>
              <a:rPr lang="nl-NL" sz="17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ligt  </a:t>
            </a:r>
          </a:p>
          <a:p>
            <a:pPr marL="342900" indent="-342900" defTabSz="906463" eaLnBrk="0" hangingPunct="0">
              <a:lnSpc>
                <a:spcPct val="110000"/>
              </a:lnSpc>
            </a:pPr>
            <a:r>
              <a:rPr lang="nl-NL" sz="1700" u="sng">
                <a:solidFill>
                  <a:srgbClr val="000000"/>
                </a:solidFill>
                <a:latin typeface="Times New Roman" pitchFamily="18" charset="0"/>
              </a:rPr>
              <a:t>stap 5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:	de oplossing is 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a &gt; 7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4824413" y="5732463"/>
            <a:ext cx="360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4824413" y="2708275"/>
            <a:ext cx="0" cy="381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545138" y="27082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6265863" y="27082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6985000" y="27082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7705725" y="27082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8424863" y="27082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573588" y="2851150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573588" y="3571875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608513" y="5732463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573588" y="5011738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573588" y="5732463"/>
            <a:ext cx="40671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573588" y="6451600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356100" y="41386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 20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557713" y="57007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4429125" y="482441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630738" y="4792663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DA2C36"/>
                </a:solidFill>
              </a:rPr>
              <a:t>·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072188" y="36401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DA2C36"/>
                </a:solidFill>
              </a:rPr>
              <a:t>·</a:t>
            </a:r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V="1">
            <a:off x="4573588" y="2578100"/>
            <a:ext cx="3743325" cy="2963863"/>
          </a:xfrm>
          <a:prstGeom prst="line">
            <a:avLst/>
          </a:prstGeom>
          <a:noFill/>
          <a:ln w="38100">
            <a:solidFill>
              <a:srgbClr val="DA2C3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4573588" y="4291013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5365750" y="57292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084888" y="57292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4629150" y="529748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00CC"/>
                </a:solidFill>
              </a:rPr>
              <a:t>·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6072188" y="38560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00CC"/>
                </a:solidFill>
              </a:rPr>
              <a:t>·</a:t>
            </a:r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flipV="1">
            <a:off x="4645025" y="2506663"/>
            <a:ext cx="3529013" cy="353853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7367588" y="3317875"/>
            <a:ext cx="0" cy="2424113"/>
          </a:xfrm>
          <a:prstGeom prst="line">
            <a:avLst/>
          </a:prstGeom>
          <a:noFill/>
          <a:ln w="38100">
            <a:solidFill>
              <a:srgbClr val="00B2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7194550" y="5729288"/>
            <a:ext cx="360363" cy="376237"/>
          </a:xfrm>
          <a:prstGeom prst="rect">
            <a:avLst/>
          </a:prstGeom>
          <a:noFill/>
          <a:ln w="9525">
            <a:solidFill>
              <a:srgbClr val="00B2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1146175" y="3654425"/>
            <a:ext cx="4003675" cy="1069975"/>
          </a:xfrm>
          <a:prstGeom prst="cloudCallout">
            <a:avLst>
              <a:gd name="adj1" fmla="val 101713"/>
              <a:gd name="adj2" fmla="val -82361"/>
            </a:avLst>
          </a:prstGeom>
          <a:solidFill>
            <a:srgbClr val="FFFFFF"/>
          </a:solidFill>
          <a:ln w="25400" cap="rnd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Lees het antwoord af op de </a:t>
            </a:r>
            <a:r>
              <a:rPr lang="nl-NL" sz="1200" i="1">
                <a:solidFill>
                  <a:srgbClr val="DA2C36"/>
                </a:solidFill>
              </a:rPr>
              <a:t>x</a:t>
            </a:r>
            <a:r>
              <a:rPr lang="nl-NL" sz="1200">
                <a:solidFill>
                  <a:srgbClr val="DA2C36"/>
                </a:solidFill>
              </a:rPr>
              <a:t>-as</a:t>
            </a:r>
          </a:p>
          <a:p>
            <a:pPr algn="ctr"/>
            <a:r>
              <a:rPr lang="nl-NL" sz="1200" i="1">
                <a:solidFill>
                  <a:srgbClr val="DA2C36"/>
                </a:solidFill>
              </a:rPr>
              <a:t>f(x) &lt; g(x)</a:t>
            </a:r>
            <a:r>
              <a:rPr lang="nl-NL" sz="1200">
                <a:solidFill>
                  <a:srgbClr val="DA2C36"/>
                </a:solidFill>
              </a:rPr>
              <a:t> wanneer ligt de grafiek van f </a:t>
            </a:r>
            <a:r>
              <a:rPr lang="nl-NL" sz="1200" i="1">
                <a:solidFill>
                  <a:srgbClr val="DA2C36"/>
                </a:solidFill>
              </a:rPr>
              <a:t>onder </a:t>
            </a:r>
            <a:r>
              <a:rPr lang="nl-NL" sz="1200">
                <a:solidFill>
                  <a:srgbClr val="DA2C36"/>
                </a:solidFill>
              </a:rPr>
              <a:t>die van g.</a:t>
            </a: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7351713" y="2549525"/>
            <a:ext cx="1008062" cy="792163"/>
          </a:xfrm>
          <a:prstGeom prst="line">
            <a:avLst/>
          </a:prstGeom>
          <a:noFill/>
          <a:ln w="57150">
            <a:solidFill>
              <a:srgbClr val="00B2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7165975" y="2736850"/>
            <a:ext cx="3587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7200">
                <a:solidFill>
                  <a:srgbClr val="00B200"/>
                </a:solidFill>
              </a:rPr>
              <a:t>·</a:t>
            </a:r>
          </a:p>
        </p:txBody>
      </p:sp>
      <p:sp>
        <p:nvSpPr>
          <p:cNvPr id="18466" name="Text Box 98"/>
          <p:cNvSpPr txBox="1">
            <a:spLocks noChangeArrowheads="1"/>
          </p:cNvSpPr>
          <p:nvPr/>
        </p:nvSpPr>
        <p:spPr bwMode="auto">
          <a:xfrm>
            <a:off x="8474075" y="648017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12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1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/>
      <p:bldP spid="51218" grpId="0"/>
      <p:bldP spid="51219" grpId="0"/>
      <p:bldP spid="51220" grpId="0"/>
      <p:bldP spid="51221" grpId="0"/>
      <p:bldP spid="51222" grpId="0" animBg="1"/>
      <p:bldP spid="51223" grpId="0" animBg="1"/>
      <p:bldP spid="51224" grpId="0"/>
      <p:bldP spid="51225" grpId="0"/>
      <p:bldP spid="51226" grpId="0"/>
      <p:bldP spid="51227" grpId="0"/>
      <p:bldP spid="51228" grpId="0" animBg="1"/>
      <p:bldP spid="51229" grpId="0" animBg="1"/>
      <p:bldP spid="51230" grpId="0" animBg="1"/>
      <p:bldP spid="51231" grpId="0" build="p" animBg="1"/>
      <p:bldP spid="51232" grpId="0" animBg="1"/>
      <p:bldP spid="512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350963" y="792163"/>
            <a:ext cx="6870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06463" eaLnBrk="0" hangingPunct="0">
              <a:lnSpc>
                <a:spcPct val="110000"/>
              </a:lnSpc>
            </a:pPr>
            <a:r>
              <a:rPr lang="nl-NL" sz="2000">
                <a:solidFill>
                  <a:srgbClr val="DA2C36"/>
                </a:solidFill>
              </a:rPr>
              <a:t>Interpoleren en extrapoleren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350963" y="1317625"/>
            <a:ext cx="73977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interpoleren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 schatten van een tussenliggende waarde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extrapoleren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 schatten van een waarde die buiten de gegevens ligt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grafisch interpoleren of extrapoleren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: schatting aan de hand van een grafiek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endParaRPr lang="nl-NL" sz="1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2066925" y="5589588"/>
            <a:ext cx="360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2066925" y="2565400"/>
            <a:ext cx="0" cy="381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2787650" y="25654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>
            <a:off x="3508375" y="25654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4227513" y="25654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4948238" y="25654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5667375" y="25654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1816100" y="2708275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1816100" y="3429000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1851025" y="5589588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>
            <a:off x="1816100" y="4868863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1816100" y="5589588"/>
            <a:ext cx="40671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1830388" y="6308725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1527175" y="37163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 400</a:t>
            </a:r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1800225" y="55578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57" name="Text Box 53"/>
          <p:cNvSpPr txBox="1">
            <a:spLocks noChangeArrowheads="1"/>
          </p:cNvSpPr>
          <p:nvPr/>
        </p:nvSpPr>
        <p:spPr bwMode="auto">
          <a:xfrm>
            <a:off x="1527175" y="47244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200</a:t>
            </a:r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1816100" y="4148138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2608263" y="55864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3327400" y="5586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5967413" y="54260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1454150" y="28527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1527175" y="32845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600</a:t>
            </a:r>
          </a:p>
        </p:txBody>
      </p:sp>
      <p:sp>
        <p:nvSpPr>
          <p:cNvPr id="47171" name="Text Box 67"/>
          <p:cNvSpPr txBox="1">
            <a:spLocks noChangeArrowheads="1"/>
          </p:cNvSpPr>
          <p:nvPr/>
        </p:nvSpPr>
        <p:spPr bwMode="auto">
          <a:xfrm>
            <a:off x="4046538" y="5589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47172" name="Text Box 68"/>
          <p:cNvSpPr txBox="1">
            <a:spLocks noChangeArrowheads="1"/>
          </p:cNvSpPr>
          <p:nvPr/>
        </p:nvSpPr>
        <p:spPr bwMode="auto">
          <a:xfrm>
            <a:off x="4695825" y="55895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47173" name="Text Box 69"/>
          <p:cNvSpPr txBox="1">
            <a:spLocks noChangeArrowheads="1"/>
          </p:cNvSpPr>
          <p:nvPr/>
        </p:nvSpPr>
        <p:spPr bwMode="auto">
          <a:xfrm>
            <a:off x="1527175" y="2492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800</a:t>
            </a:r>
          </a:p>
        </p:txBody>
      </p:sp>
      <p:sp>
        <p:nvSpPr>
          <p:cNvPr id="47176" name="Line 72"/>
          <p:cNvSpPr>
            <a:spLocks noChangeShapeType="1"/>
          </p:cNvSpPr>
          <p:nvPr/>
        </p:nvSpPr>
        <p:spPr bwMode="auto">
          <a:xfrm>
            <a:off x="3865563" y="3860800"/>
            <a:ext cx="0" cy="1738313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77" name="Text Box 73"/>
          <p:cNvSpPr txBox="1">
            <a:spLocks noChangeArrowheads="1"/>
          </p:cNvSpPr>
          <p:nvPr/>
        </p:nvSpPr>
        <p:spPr bwMode="auto">
          <a:xfrm>
            <a:off x="3578225" y="5580063"/>
            <a:ext cx="576263" cy="29686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>
                <a:solidFill>
                  <a:srgbClr val="000000"/>
                </a:solidFill>
              </a:rPr>
              <a:t>12,5</a:t>
            </a:r>
          </a:p>
        </p:txBody>
      </p:sp>
      <p:sp>
        <p:nvSpPr>
          <p:cNvPr id="47179" name="Line 75"/>
          <p:cNvSpPr>
            <a:spLocks noChangeShapeType="1"/>
          </p:cNvSpPr>
          <p:nvPr/>
        </p:nvSpPr>
        <p:spPr bwMode="auto">
          <a:xfrm flipH="1">
            <a:off x="2065338" y="3889375"/>
            <a:ext cx="1800225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80" name="Text Box 76"/>
          <p:cNvSpPr txBox="1">
            <a:spLocks noChangeArrowheads="1"/>
          </p:cNvSpPr>
          <p:nvPr/>
        </p:nvSpPr>
        <p:spPr bwMode="auto">
          <a:xfrm>
            <a:off x="1416050" y="3662363"/>
            <a:ext cx="649288" cy="29686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>
                <a:solidFill>
                  <a:srgbClr val="000000"/>
                </a:solidFill>
              </a:rPr>
              <a:t>480</a:t>
            </a:r>
          </a:p>
        </p:txBody>
      </p:sp>
      <p:sp>
        <p:nvSpPr>
          <p:cNvPr id="47181" name="Text Box 77"/>
          <p:cNvSpPr txBox="1">
            <a:spLocks noChangeArrowheads="1"/>
          </p:cNvSpPr>
          <p:nvPr/>
        </p:nvSpPr>
        <p:spPr bwMode="auto">
          <a:xfrm>
            <a:off x="5378450" y="5592763"/>
            <a:ext cx="576263" cy="29686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>
                <a:solidFill>
                  <a:srgbClr val="000000"/>
                </a:solidFill>
              </a:rPr>
              <a:t> 25</a:t>
            </a:r>
          </a:p>
        </p:txBody>
      </p:sp>
      <p:sp>
        <p:nvSpPr>
          <p:cNvPr id="47182" name="Line 78"/>
          <p:cNvSpPr>
            <a:spLocks noChangeShapeType="1"/>
          </p:cNvSpPr>
          <p:nvPr/>
        </p:nvSpPr>
        <p:spPr bwMode="auto">
          <a:xfrm>
            <a:off x="5665788" y="3068638"/>
            <a:ext cx="0" cy="2530475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83" name="Line 79"/>
          <p:cNvSpPr>
            <a:spLocks noChangeShapeType="1"/>
          </p:cNvSpPr>
          <p:nvPr/>
        </p:nvSpPr>
        <p:spPr bwMode="auto">
          <a:xfrm flipH="1">
            <a:off x="2065338" y="3068638"/>
            <a:ext cx="3600450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84" name="Text Box 80"/>
          <p:cNvSpPr txBox="1">
            <a:spLocks noChangeArrowheads="1"/>
          </p:cNvSpPr>
          <p:nvPr/>
        </p:nvSpPr>
        <p:spPr bwMode="auto">
          <a:xfrm>
            <a:off x="1416050" y="2843213"/>
            <a:ext cx="649288" cy="29686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>
                <a:solidFill>
                  <a:srgbClr val="000000"/>
                </a:solidFill>
              </a:rPr>
              <a:t>700</a:t>
            </a:r>
          </a:p>
        </p:txBody>
      </p:sp>
      <p:sp>
        <p:nvSpPr>
          <p:cNvPr id="47186" name="Freeform 82"/>
          <p:cNvSpPr>
            <a:spLocks/>
          </p:cNvSpPr>
          <p:nvPr/>
        </p:nvSpPr>
        <p:spPr bwMode="auto">
          <a:xfrm>
            <a:off x="2065338" y="3357563"/>
            <a:ext cx="3024187" cy="1871662"/>
          </a:xfrm>
          <a:custGeom>
            <a:avLst/>
            <a:gdLst>
              <a:gd name="T0" fmla="*/ 0 w 1905"/>
              <a:gd name="T1" fmla="*/ 2147483647 h 1179"/>
              <a:gd name="T2" fmla="*/ 2147483647 w 1905"/>
              <a:gd name="T3" fmla="*/ 2147483647 h 1179"/>
              <a:gd name="T4" fmla="*/ 2147483647 w 1905"/>
              <a:gd name="T5" fmla="*/ 2147483647 h 1179"/>
              <a:gd name="T6" fmla="*/ 2147483647 w 1905"/>
              <a:gd name="T7" fmla="*/ 0 h 1179"/>
              <a:gd name="T8" fmla="*/ 0 60000 65536"/>
              <a:gd name="T9" fmla="*/ 0 60000 65536"/>
              <a:gd name="T10" fmla="*/ 0 60000 65536"/>
              <a:gd name="T11" fmla="*/ 0 60000 65536"/>
              <a:gd name="T12" fmla="*/ 0 w 1905"/>
              <a:gd name="T13" fmla="*/ 0 h 1179"/>
              <a:gd name="T14" fmla="*/ 1905 w 1905"/>
              <a:gd name="T15" fmla="*/ 1179 h 11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5" h="1179">
                <a:moveTo>
                  <a:pt x="0" y="1179"/>
                </a:moveTo>
                <a:cubicBezTo>
                  <a:pt x="64" y="911"/>
                  <a:pt x="129" y="643"/>
                  <a:pt x="318" y="499"/>
                </a:cubicBezTo>
                <a:cubicBezTo>
                  <a:pt x="507" y="355"/>
                  <a:pt x="869" y="400"/>
                  <a:pt x="1134" y="317"/>
                </a:cubicBezTo>
                <a:cubicBezTo>
                  <a:pt x="1399" y="234"/>
                  <a:pt x="1777" y="53"/>
                  <a:pt x="1905" y="0"/>
                </a:cubicBezTo>
              </a:path>
            </a:pathLst>
          </a:cu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87" name="Freeform 83"/>
          <p:cNvSpPr>
            <a:spLocks/>
          </p:cNvSpPr>
          <p:nvPr/>
        </p:nvSpPr>
        <p:spPr bwMode="auto">
          <a:xfrm>
            <a:off x="5089525" y="2924175"/>
            <a:ext cx="865188" cy="433388"/>
          </a:xfrm>
          <a:custGeom>
            <a:avLst/>
            <a:gdLst>
              <a:gd name="T0" fmla="*/ 0 w 545"/>
              <a:gd name="T1" fmla="*/ 2147483647 h 273"/>
              <a:gd name="T2" fmla="*/ 2147483647 w 545"/>
              <a:gd name="T3" fmla="*/ 0 h 273"/>
              <a:gd name="T4" fmla="*/ 0 60000 65536"/>
              <a:gd name="T5" fmla="*/ 0 60000 65536"/>
              <a:gd name="T6" fmla="*/ 0 w 545"/>
              <a:gd name="T7" fmla="*/ 0 h 273"/>
              <a:gd name="T8" fmla="*/ 545 w 545"/>
              <a:gd name="T9" fmla="*/ 273 h 2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5" h="273">
                <a:moveTo>
                  <a:pt x="0" y="273"/>
                </a:moveTo>
                <a:cubicBezTo>
                  <a:pt x="227" y="159"/>
                  <a:pt x="454" y="46"/>
                  <a:pt x="545" y="0"/>
                </a:cubicBezTo>
              </a:path>
            </a:pathLst>
          </a:custGeom>
          <a:noFill/>
          <a:ln w="38100">
            <a:solidFill>
              <a:srgbClr val="0000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88" name="AutoShape 84"/>
          <p:cNvSpPr>
            <a:spLocks noChangeArrowheads="1"/>
          </p:cNvSpPr>
          <p:nvPr/>
        </p:nvSpPr>
        <p:spPr bwMode="auto">
          <a:xfrm>
            <a:off x="4081463" y="4076700"/>
            <a:ext cx="1511300" cy="647700"/>
          </a:xfrm>
          <a:prstGeom prst="wedgeRectCallout">
            <a:avLst>
              <a:gd name="adj1" fmla="val -58824"/>
              <a:gd name="adj2" fmla="val -69361"/>
            </a:avLst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000000"/>
                </a:solidFill>
              </a:rPr>
              <a:t>grafisch interpoleren</a:t>
            </a:r>
          </a:p>
        </p:txBody>
      </p:sp>
      <p:sp>
        <p:nvSpPr>
          <p:cNvPr id="47189" name="AutoShape 85"/>
          <p:cNvSpPr>
            <a:spLocks noChangeArrowheads="1"/>
          </p:cNvSpPr>
          <p:nvPr/>
        </p:nvSpPr>
        <p:spPr bwMode="auto">
          <a:xfrm>
            <a:off x="6457950" y="2924175"/>
            <a:ext cx="1584325" cy="647700"/>
          </a:xfrm>
          <a:prstGeom prst="wedgeRectCallout">
            <a:avLst>
              <a:gd name="adj1" fmla="val -89477"/>
              <a:gd name="adj2" fmla="val -21569"/>
            </a:avLst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000000"/>
                </a:solidFill>
              </a:rPr>
              <a:t>grafisch extrapoleren</a:t>
            </a:r>
          </a:p>
        </p:txBody>
      </p:sp>
      <p:sp>
        <p:nvSpPr>
          <p:cNvPr id="47178" name="Text Box 74"/>
          <p:cNvSpPr txBox="1">
            <a:spLocks noChangeArrowheads="1"/>
          </p:cNvSpPr>
          <p:nvPr/>
        </p:nvSpPr>
        <p:spPr bwMode="auto">
          <a:xfrm>
            <a:off x="3649663" y="3324225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DA2C36"/>
                </a:solidFill>
              </a:rPr>
              <a:t>·</a:t>
            </a:r>
          </a:p>
        </p:txBody>
      </p:sp>
      <p:sp>
        <p:nvSpPr>
          <p:cNvPr id="47185" name="Text Box 81"/>
          <p:cNvSpPr txBox="1">
            <a:spLocks noChangeArrowheads="1"/>
          </p:cNvSpPr>
          <p:nvPr/>
        </p:nvSpPr>
        <p:spPr bwMode="auto">
          <a:xfrm>
            <a:off x="5451475" y="252095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DA2C36"/>
                </a:solidFill>
              </a:rPr>
              <a:t>·</a:t>
            </a:r>
          </a:p>
        </p:txBody>
      </p:sp>
      <p:sp>
        <p:nvSpPr>
          <p:cNvPr id="19499" name="Text Box 125"/>
          <p:cNvSpPr txBox="1">
            <a:spLocks noChangeArrowheads="1"/>
          </p:cNvSpPr>
          <p:nvPr/>
        </p:nvSpPr>
        <p:spPr bwMode="auto">
          <a:xfrm>
            <a:off x="8474075" y="648017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20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30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2000"/>
                                        <p:tgtEl>
                                          <p:spTgt spid="4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4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2000"/>
                                        <p:tgtEl>
                                          <p:spTgt spid="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3000"/>
                                        <p:tgtEl>
                                          <p:spTgt spid="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3000"/>
                                        <p:tgtEl>
                                          <p:spTgt spid="4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0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000"/>
                                        <p:tgtEl>
                                          <p:spTgt spid="4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000"/>
                            </p:stCondLst>
                            <p:childTnLst>
                              <p:par>
                                <p:cTn id="1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30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20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0"/>
                                        <p:tgtEl>
                                          <p:spTgt spid="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42" grpId="0" animBg="1"/>
      <p:bldP spid="47143" grpId="0" animBg="1"/>
      <p:bldP spid="47144" grpId="0" animBg="1"/>
      <p:bldP spid="47145" grpId="0" animBg="1"/>
      <p:bldP spid="47146" grpId="0" animBg="1"/>
      <p:bldP spid="47147" grpId="0" animBg="1"/>
      <p:bldP spid="47148" grpId="0" animBg="1"/>
      <p:bldP spid="47149" grpId="0" animBg="1"/>
      <p:bldP spid="47150" grpId="0" animBg="1"/>
      <p:bldP spid="47151" grpId="0" animBg="1"/>
      <p:bldP spid="47152" grpId="0" animBg="1"/>
      <p:bldP spid="47153" grpId="0" animBg="1"/>
      <p:bldP spid="47154" grpId="0" animBg="1"/>
      <p:bldP spid="47155" grpId="0"/>
      <p:bldP spid="47156" grpId="0"/>
      <p:bldP spid="47157" grpId="0"/>
      <p:bldP spid="47161" grpId="0" animBg="1"/>
      <p:bldP spid="47162" grpId="0"/>
      <p:bldP spid="47163" grpId="0"/>
      <p:bldP spid="47168" grpId="0"/>
      <p:bldP spid="47169" grpId="0"/>
      <p:bldP spid="47170" grpId="0"/>
      <p:bldP spid="47171" grpId="0"/>
      <p:bldP spid="47172" grpId="0"/>
      <p:bldP spid="47173" grpId="0"/>
      <p:bldP spid="47176" grpId="0" animBg="1"/>
      <p:bldP spid="47176" grpId="1" animBg="1"/>
      <p:bldP spid="47177" grpId="0" animBg="1"/>
      <p:bldP spid="47177" grpId="1" animBg="1"/>
      <p:bldP spid="47179" grpId="0" animBg="1"/>
      <p:bldP spid="47179" grpId="1" animBg="1"/>
      <p:bldP spid="47180" grpId="0" animBg="1"/>
      <p:bldP spid="47180" grpId="1" animBg="1"/>
      <p:bldP spid="47181" grpId="0" animBg="1"/>
      <p:bldP spid="47182" grpId="0" animBg="1"/>
      <p:bldP spid="47183" grpId="0" animBg="1"/>
      <p:bldP spid="47184" grpId="0" animBg="1"/>
      <p:bldP spid="47186" grpId="0" animBg="1"/>
      <p:bldP spid="47187" grpId="0" animBg="1"/>
      <p:bldP spid="47188" grpId="0" animBg="1"/>
      <p:bldP spid="47188" grpId="1" animBg="1"/>
      <p:bldP spid="47189" grpId="0" animBg="1"/>
      <p:bldP spid="47178" grpId="0"/>
      <p:bldP spid="47178" grpId="1"/>
      <p:bldP spid="471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16013" y="792163"/>
            <a:ext cx="6870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06463" eaLnBrk="0" hangingPunct="0">
              <a:lnSpc>
                <a:spcPct val="110000"/>
              </a:lnSpc>
            </a:pPr>
            <a:r>
              <a:rPr lang="nl-NL" sz="2000">
                <a:solidFill>
                  <a:srgbClr val="DA2C36"/>
                </a:solidFill>
              </a:rPr>
              <a:t>Lineair interpoleren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>
            <a:off x="4537075" y="4868863"/>
            <a:ext cx="360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>
            <a:off x="4537075" y="1844675"/>
            <a:ext cx="0" cy="381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5257800" y="18446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5978525" y="18446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6697663" y="18446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7418388" y="18446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>
            <a:off x="8137525" y="1844675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4286250" y="1987550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4286250" y="2708275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>
            <a:off x="4321175" y="4868863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>
            <a:off x="4286250" y="4148138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>
            <a:off x="4286250" y="4868863"/>
            <a:ext cx="40671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>
            <a:off x="4286250" y="5588000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4270375" y="4837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4213225" y="400367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8185" name="Line 57"/>
          <p:cNvSpPr>
            <a:spLocks noChangeShapeType="1"/>
          </p:cNvSpPr>
          <p:nvPr/>
        </p:nvSpPr>
        <p:spPr bwMode="auto">
          <a:xfrm>
            <a:off x="4286250" y="3427413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86" name="Text Box 58"/>
          <p:cNvSpPr txBox="1">
            <a:spLocks noChangeArrowheads="1"/>
          </p:cNvSpPr>
          <p:nvPr/>
        </p:nvSpPr>
        <p:spPr bwMode="auto">
          <a:xfrm>
            <a:off x="5078413" y="48656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5797550" y="4865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8188" name="Text Box 60"/>
          <p:cNvSpPr txBox="1">
            <a:spLocks noChangeArrowheads="1"/>
          </p:cNvSpPr>
          <p:nvPr/>
        </p:nvSpPr>
        <p:spPr bwMode="auto">
          <a:xfrm>
            <a:off x="5041900" y="362585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66FF"/>
                </a:solidFill>
              </a:rPr>
              <a:t>·</a:t>
            </a:r>
          </a:p>
        </p:txBody>
      </p:sp>
      <p:sp>
        <p:nvSpPr>
          <p:cNvPr id="48189" name="Text Box 61"/>
          <p:cNvSpPr txBox="1">
            <a:spLocks noChangeArrowheads="1"/>
          </p:cNvSpPr>
          <p:nvPr/>
        </p:nvSpPr>
        <p:spPr bwMode="auto">
          <a:xfrm>
            <a:off x="7200900" y="213360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66FF"/>
                </a:solidFill>
              </a:rPr>
              <a:t>·</a:t>
            </a:r>
          </a:p>
        </p:txBody>
      </p:sp>
      <p:sp>
        <p:nvSpPr>
          <p:cNvPr id="48190" name="Line 62"/>
          <p:cNvSpPr>
            <a:spLocks noChangeShapeType="1"/>
          </p:cNvSpPr>
          <p:nvPr/>
        </p:nvSpPr>
        <p:spPr bwMode="auto">
          <a:xfrm flipV="1">
            <a:off x="4752975" y="2347913"/>
            <a:ext cx="3167063" cy="21605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91" name="Line 63"/>
          <p:cNvSpPr>
            <a:spLocks noChangeShapeType="1"/>
          </p:cNvSpPr>
          <p:nvPr/>
        </p:nvSpPr>
        <p:spPr bwMode="auto">
          <a:xfrm>
            <a:off x="7416800" y="2636838"/>
            <a:ext cx="0" cy="1512887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8340725" y="47561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4495800" y="15605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4176713" y="25574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6553200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8196" name="Text Box 68"/>
          <p:cNvSpPr txBox="1">
            <a:spLocks noChangeArrowheads="1"/>
          </p:cNvSpPr>
          <p:nvPr/>
        </p:nvSpPr>
        <p:spPr bwMode="auto">
          <a:xfrm>
            <a:off x="7272338" y="48688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8197" name="Text Box 69"/>
          <p:cNvSpPr txBox="1">
            <a:spLocks noChangeArrowheads="1"/>
          </p:cNvSpPr>
          <p:nvPr/>
        </p:nvSpPr>
        <p:spPr bwMode="auto">
          <a:xfrm>
            <a:off x="4176713" y="17716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4176713" y="32781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 8</a:t>
            </a:r>
          </a:p>
        </p:txBody>
      </p:sp>
      <p:sp>
        <p:nvSpPr>
          <p:cNvPr id="48200" name="Line 72"/>
          <p:cNvSpPr>
            <a:spLocks noChangeShapeType="1"/>
          </p:cNvSpPr>
          <p:nvPr/>
        </p:nvSpPr>
        <p:spPr bwMode="auto">
          <a:xfrm>
            <a:off x="5256213" y="4149725"/>
            <a:ext cx="2160587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6018213" y="4208463"/>
            <a:ext cx="720725" cy="27781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∆x = 6</a:t>
            </a:r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7566025" y="3030538"/>
            <a:ext cx="720725" cy="277812"/>
          </a:xfrm>
          <a:prstGeom prst="rect">
            <a:avLst/>
          </a:prstGeom>
          <a:solidFill>
            <a:srgbClr val="FFFFFF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∆y = 8</a:t>
            </a:r>
          </a:p>
        </p:txBody>
      </p:sp>
      <p:sp>
        <p:nvSpPr>
          <p:cNvPr id="48203" name="Line 75"/>
          <p:cNvSpPr>
            <a:spLocks noChangeShapeType="1"/>
          </p:cNvSpPr>
          <p:nvPr/>
        </p:nvSpPr>
        <p:spPr bwMode="auto">
          <a:xfrm flipV="1">
            <a:off x="6696075" y="3213100"/>
            <a:ext cx="0" cy="936625"/>
          </a:xfrm>
          <a:prstGeom prst="line">
            <a:avLst/>
          </a:prstGeom>
          <a:noFill/>
          <a:ln w="38100">
            <a:solidFill>
              <a:srgbClr val="00B2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5730875" y="3790950"/>
            <a:ext cx="720725" cy="277813"/>
          </a:xfrm>
          <a:prstGeom prst="rect">
            <a:avLst/>
          </a:prstGeom>
          <a:solidFill>
            <a:srgbClr val="FFFFFF"/>
          </a:solidFill>
          <a:ln w="22225">
            <a:solidFill>
              <a:srgbClr val="00B2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∆x = 4</a:t>
            </a:r>
          </a:p>
        </p:txBody>
      </p: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6848475" y="3462338"/>
            <a:ext cx="720725" cy="277812"/>
          </a:xfrm>
          <a:prstGeom prst="rect">
            <a:avLst/>
          </a:prstGeom>
          <a:solidFill>
            <a:srgbClr val="FFFFFF"/>
          </a:solidFill>
          <a:ln w="22225">
            <a:solidFill>
              <a:srgbClr val="00B2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∆y = ?</a:t>
            </a:r>
          </a:p>
        </p:txBody>
      </p:sp>
      <p:graphicFrame>
        <p:nvGraphicFramePr>
          <p:cNvPr id="48326" name="Group 198"/>
          <p:cNvGraphicFramePr>
            <a:graphicFrameLocks noGrp="1"/>
          </p:cNvGraphicFramePr>
          <p:nvPr>
            <p:ph type="tbl" idx="4294967295"/>
          </p:nvPr>
        </p:nvGraphicFramePr>
        <p:xfrm>
          <a:off x="1116013" y="1825625"/>
          <a:ext cx="1541462" cy="701675"/>
        </p:xfrm>
        <a:graphic>
          <a:graphicData uri="http://schemas.openxmlformats.org/drawingml/2006/table">
            <a:tbl>
              <a:tblPr/>
              <a:tblGrid>
                <a:gridCol w="514350"/>
                <a:gridCol w="512762"/>
                <a:gridCol w="51435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327" name="Text Box 199"/>
          <p:cNvSpPr txBox="1">
            <a:spLocks noChangeArrowheads="1"/>
          </p:cNvSpPr>
          <p:nvPr/>
        </p:nvSpPr>
        <p:spPr bwMode="auto">
          <a:xfrm>
            <a:off x="1116013" y="1317625"/>
            <a:ext cx="76327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 b="1">
                <a:solidFill>
                  <a:srgbClr val="000000"/>
                </a:solidFill>
                <a:latin typeface="Times New Roman" pitchFamily="18" charset="0"/>
              </a:rPr>
              <a:t>vb.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 Geef door lineair interpoleren een schatting van y bij x = 6.</a:t>
            </a:r>
          </a:p>
        </p:txBody>
      </p:sp>
      <p:graphicFrame>
        <p:nvGraphicFramePr>
          <p:cNvPr id="48426" name="Group 298"/>
          <p:cNvGraphicFramePr>
            <a:graphicFrameLocks noGrp="1"/>
          </p:cNvGraphicFramePr>
          <p:nvPr/>
        </p:nvGraphicFramePr>
        <p:xfrm>
          <a:off x="1079500" y="2906713"/>
          <a:ext cx="1728788" cy="808037"/>
        </p:xfrm>
        <a:graphic>
          <a:graphicData uri="http://schemas.openxmlformats.org/drawingml/2006/table">
            <a:tbl>
              <a:tblPr/>
              <a:tblGrid>
                <a:gridCol w="576263"/>
                <a:gridCol w="576262"/>
                <a:gridCol w="576263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∆x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∆y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-112" charset="-128"/>
                        </a:rPr>
                        <a:t>∆y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427" name="Text Box 299"/>
          <p:cNvSpPr txBox="1">
            <a:spLocks noChangeArrowheads="1"/>
          </p:cNvSpPr>
          <p:nvPr/>
        </p:nvSpPr>
        <p:spPr bwMode="auto">
          <a:xfrm>
            <a:off x="1116013" y="4071938"/>
            <a:ext cx="237648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∆y = 4 </a:t>
            </a:r>
            <a:r>
              <a:rPr lang="en-US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8 : 6</a:t>
            </a:r>
          </a:p>
          <a:p>
            <a:pPr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∆y = 5,3</a:t>
            </a:r>
          </a:p>
          <a:p>
            <a:pPr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de schatting van y is</a:t>
            </a:r>
          </a:p>
          <a:p>
            <a:pPr>
              <a:lnSpc>
                <a:spcPct val="110000"/>
              </a:lnSpc>
            </a:pP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y = 4 + 5,3 = 9,3</a:t>
            </a:r>
          </a:p>
        </p:txBody>
      </p:sp>
      <p:sp>
        <p:nvSpPr>
          <p:cNvPr id="48428" name="Line 300"/>
          <p:cNvSpPr>
            <a:spLocks noChangeShapeType="1"/>
          </p:cNvSpPr>
          <p:nvPr/>
        </p:nvSpPr>
        <p:spPr bwMode="auto">
          <a:xfrm flipH="1">
            <a:off x="4537075" y="3184525"/>
            <a:ext cx="2159000" cy="0"/>
          </a:xfrm>
          <a:prstGeom prst="line">
            <a:avLst/>
          </a:prstGeom>
          <a:noFill/>
          <a:ln w="38100">
            <a:solidFill>
              <a:srgbClr val="00B2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429" name="Text Box 301"/>
          <p:cNvSpPr txBox="1">
            <a:spLocks noChangeArrowheads="1"/>
          </p:cNvSpPr>
          <p:nvPr/>
        </p:nvSpPr>
        <p:spPr bwMode="auto">
          <a:xfrm>
            <a:off x="6480175" y="26368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B200"/>
                </a:solidFill>
              </a:rPr>
              <a:t>·</a:t>
            </a:r>
          </a:p>
        </p:txBody>
      </p:sp>
      <p:sp>
        <p:nvSpPr>
          <p:cNvPr id="48430" name="Text Box 302"/>
          <p:cNvSpPr txBox="1">
            <a:spLocks noChangeArrowheads="1"/>
          </p:cNvSpPr>
          <p:nvPr/>
        </p:nvSpPr>
        <p:spPr bwMode="auto">
          <a:xfrm>
            <a:off x="4075113" y="3028950"/>
            <a:ext cx="433387" cy="277813"/>
          </a:xfrm>
          <a:prstGeom prst="rect">
            <a:avLst/>
          </a:prstGeom>
          <a:solidFill>
            <a:srgbClr val="FFFFFF"/>
          </a:solidFill>
          <a:ln w="22225">
            <a:solidFill>
              <a:srgbClr val="00B2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>
                <a:solidFill>
                  <a:srgbClr val="000000"/>
                </a:solidFill>
              </a:rPr>
              <a:t>9,3</a:t>
            </a:r>
          </a:p>
        </p:txBody>
      </p:sp>
      <p:sp>
        <p:nvSpPr>
          <p:cNvPr id="48431" name="Rectangle 303"/>
          <p:cNvSpPr>
            <a:spLocks noChangeArrowheads="1"/>
          </p:cNvSpPr>
          <p:nvPr/>
        </p:nvSpPr>
        <p:spPr bwMode="auto">
          <a:xfrm>
            <a:off x="1674813" y="2954338"/>
            <a:ext cx="463550" cy="290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432" name="Rectangle 304"/>
          <p:cNvSpPr>
            <a:spLocks noChangeArrowheads="1"/>
          </p:cNvSpPr>
          <p:nvPr/>
        </p:nvSpPr>
        <p:spPr bwMode="auto">
          <a:xfrm>
            <a:off x="1690688" y="3370263"/>
            <a:ext cx="463550" cy="290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433" name="Rectangle 305"/>
          <p:cNvSpPr>
            <a:spLocks noChangeArrowheads="1"/>
          </p:cNvSpPr>
          <p:nvPr/>
        </p:nvSpPr>
        <p:spPr bwMode="auto">
          <a:xfrm>
            <a:off x="2276475" y="2970213"/>
            <a:ext cx="463550" cy="290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434" name="Rectangle 306"/>
          <p:cNvSpPr>
            <a:spLocks noChangeArrowheads="1"/>
          </p:cNvSpPr>
          <p:nvPr/>
        </p:nvSpPr>
        <p:spPr bwMode="auto">
          <a:xfrm>
            <a:off x="2262188" y="3370263"/>
            <a:ext cx="463550" cy="290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0555" name="Text Box 221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30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4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4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2000"/>
                                        <p:tgtEl>
                                          <p:spTgt spid="4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2000"/>
                                        <p:tgtEl>
                                          <p:spTgt spid="48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30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2000"/>
                                        <p:tgtEl>
                                          <p:spTgt spid="48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000"/>
                                        <p:tgtEl>
                                          <p:spTgt spid="4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2000"/>
                                        <p:tgtEl>
                                          <p:spTgt spid="4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10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2000"/>
                                        <p:tgtEl>
                                          <p:spTgt spid="4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8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8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48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3000"/>
                                        <p:tgtEl>
                                          <p:spTgt spid="4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"/>
                            </p:stCondLst>
                            <p:childTnLst>
                              <p:par>
                                <p:cTn id="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2000"/>
                                        <p:tgtEl>
                                          <p:spTgt spid="48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500"/>
                            </p:stCondLst>
                            <p:childTnLst>
                              <p:par>
                                <p:cTn id="1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1000"/>
                                        <p:tgtEl>
                                          <p:spTgt spid="4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66" grpId="0" animBg="1"/>
      <p:bldP spid="48167" grpId="0" animBg="1"/>
      <p:bldP spid="48168" grpId="0" animBg="1"/>
      <p:bldP spid="48169" grpId="0" animBg="1"/>
      <p:bldP spid="48170" grpId="0" animBg="1"/>
      <p:bldP spid="48171" grpId="0" animBg="1"/>
      <p:bldP spid="48172" grpId="0" animBg="1"/>
      <p:bldP spid="48173" grpId="0" animBg="1"/>
      <p:bldP spid="48174" grpId="0" animBg="1"/>
      <p:bldP spid="48175" grpId="0" animBg="1"/>
      <p:bldP spid="48176" grpId="0" animBg="1"/>
      <p:bldP spid="48177" grpId="0" animBg="1"/>
      <p:bldP spid="48178" grpId="0" animBg="1"/>
      <p:bldP spid="48180" grpId="0"/>
      <p:bldP spid="48181" grpId="0"/>
      <p:bldP spid="48185" grpId="0" animBg="1"/>
      <p:bldP spid="48186" grpId="0"/>
      <p:bldP spid="48187" grpId="0"/>
      <p:bldP spid="48188" grpId="0"/>
      <p:bldP spid="48189" grpId="0"/>
      <p:bldP spid="48190" grpId="0" animBg="1"/>
      <p:bldP spid="48191" grpId="0" animBg="1"/>
      <p:bldP spid="48192" grpId="0"/>
      <p:bldP spid="48193" grpId="0"/>
      <p:bldP spid="48194" grpId="0"/>
      <p:bldP spid="48195" grpId="0"/>
      <p:bldP spid="48196" grpId="0"/>
      <p:bldP spid="48197" grpId="0"/>
      <p:bldP spid="48179" grpId="0"/>
      <p:bldP spid="48200" grpId="0" animBg="1"/>
      <p:bldP spid="48201" grpId="0" animBg="1"/>
      <p:bldP spid="48202" grpId="0" animBg="1"/>
      <p:bldP spid="48203" grpId="0" animBg="1"/>
      <p:bldP spid="48204" grpId="0" animBg="1"/>
      <p:bldP spid="48205" grpId="0" animBg="1"/>
      <p:bldP spid="48327" grpId="0"/>
      <p:bldP spid="48427" grpId="0" build="p"/>
      <p:bldP spid="48428" grpId="0" animBg="1"/>
      <p:bldP spid="48429" grpId="0"/>
      <p:bldP spid="48430" grpId="0" animBg="1"/>
      <p:bldP spid="48431" grpId="0" animBg="1"/>
      <p:bldP spid="48432" grpId="0" animBg="1"/>
      <p:bldP spid="48433" grpId="0" animBg="1"/>
      <p:bldP spid="484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44525" y="792163"/>
            <a:ext cx="6870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906463" eaLnBrk="0" hangingPunct="0">
              <a:lnSpc>
                <a:spcPct val="110000"/>
              </a:lnSpc>
            </a:pPr>
            <a:r>
              <a:rPr lang="nl-NL" sz="2000">
                <a:solidFill>
                  <a:srgbClr val="DA2C36"/>
                </a:solidFill>
              </a:rPr>
              <a:t>Horizontale en verticale lijnen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44525" y="1317625"/>
            <a:ext cx="48228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de lijn 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y = 3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 is de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horizontale lijn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br>
              <a:rPr lang="nl-NL" sz="17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door het punt </a:t>
            </a: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(0, 3)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alle punten op deze lijn hebben de </a:t>
            </a:r>
            <a:br>
              <a:rPr lang="nl-NL" sz="17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nl-NL" sz="1700">
                <a:solidFill>
                  <a:srgbClr val="00B200"/>
                </a:solidFill>
                <a:latin typeface="Times New Roman" pitchFamily="18" charset="0"/>
              </a:rPr>
              <a:t>y-coördinaat 3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endParaRPr lang="nl-NL" sz="1700">
              <a:solidFill>
                <a:srgbClr val="00B200"/>
              </a:solidFill>
              <a:latin typeface="Times New Roman" pitchFamily="18" charset="0"/>
            </a:endParaRP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de lijn  </a:t>
            </a:r>
            <a:r>
              <a:rPr lang="nl-NL" sz="1700">
                <a:solidFill>
                  <a:srgbClr val="0033CC"/>
                </a:solidFill>
                <a:latin typeface="Times New Roman" pitchFamily="18" charset="0"/>
              </a:rPr>
              <a:t>x = 4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 is de </a:t>
            </a:r>
            <a:r>
              <a:rPr lang="nl-NL" sz="1700">
                <a:solidFill>
                  <a:srgbClr val="0033CC"/>
                </a:solidFill>
                <a:latin typeface="Times New Roman" pitchFamily="18" charset="0"/>
              </a:rPr>
              <a:t>verticale lijn</a:t>
            </a: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br>
              <a:rPr lang="nl-NL" sz="17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door het punt </a:t>
            </a:r>
            <a:r>
              <a:rPr lang="nl-NL" sz="1700">
                <a:solidFill>
                  <a:srgbClr val="0033CC"/>
                </a:solidFill>
                <a:latin typeface="Times New Roman" pitchFamily="18" charset="0"/>
              </a:rPr>
              <a:t>(4, 0)</a:t>
            </a:r>
          </a:p>
          <a:p>
            <a:pPr marL="250825" indent="-250825" defTabSz="906463" eaLnBrk="0" hangingPunct="0">
              <a:lnSpc>
                <a:spcPct val="110000"/>
              </a:lnSpc>
            </a:pPr>
            <a:r>
              <a:rPr lang="nl-NL" sz="1700">
                <a:solidFill>
                  <a:srgbClr val="000000"/>
                </a:solidFill>
                <a:latin typeface="Times New Roman" pitchFamily="18" charset="0"/>
              </a:rPr>
              <a:t>alle punten op deze lijn hebben de </a:t>
            </a:r>
            <a:br>
              <a:rPr lang="nl-NL" sz="17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nl-NL" sz="1700">
                <a:solidFill>
                  <a:srgbClr val="0033CC"/>
                </a:solidFill>
                <a:latin typeface="Times New Roman" pitchFamily="18" charset="0"/>
              </a:rPr>
              <a:t>x-coördinaat 4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4932363" y="4383088"/>
            <a:ext cx="360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4932363" y="1358900"/>
            <a:ext cx="0" cy="381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5653088" y="13589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6373813" y="13589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7092950" y="13589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7813675" y="13589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8532813" y="1358900"/>
            <a:ext cx="0" cy="381635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681538" y="1501775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681538" y="2222500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4716463" y="4383088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4681538" y="3662363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681538" y="4383088"/>
            <a:ext cx="40671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681538" y="5102225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4608513" y="27924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 2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4665663" y="4351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4679950" y="35131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738688" y="167640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B200"/>
                </a:solidFill>
              </a:rPr>
              <a:t>·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918325" y="167640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B200"/>
                </a:solidFill>
              </a:rPr>
              <a:t>·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V="1">
            <a:off x="4679950" y="2222500"/>
            <a:ext cx="4140200" cy="0"/>
          </a:xfrm>
          <a:prstGeom prst="line">
            <a:avLst/>
          </a:prstGeom>
          <a:noFill/>
          <a:ln w="38100">
            <a:solidFill>
              <a:srgbClr val="00B2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681538" y="2941638"/>
            <a:ext cx="4067175" cy="0"/>
          </a:xfrm>
          <a:prstGeom prst="line">
            <a:avLst/>
          </a:prstGeom>
          <a:noFill/>
          <a:ln w="9525">
            <a:solidFill>
              <a:srgbClr val="FFB8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473700" y="43799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6192838" y="43799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7620000" y="3832225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66FF"/>
                </a:solidFill>
              </a:rPr>
              <a:t>·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620000" y="2392363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0066FF"/>
                </a:solidFill>
              </a:rPr>
              <a:t>·</a:t>
            </a:r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 flipH="1" flipV="1">
            <a:off x="7820025" y="1358900"/>
            <a:ext cx="14288" cy="352901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8615363" y="43561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805363" y="9461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679950" y="20780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6985000" y="4383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7631113" y="43830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4679950" y="12858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539" name="Text Box 101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2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6" grpId="0" animBg="1"/>
      <p:bldP spid="54277" grpId="0" animBg="1"/>
      <p:bldP spid="54278" grpId="0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  <p:bldP spid="54286" grpId="0" animBg="1"/>
      <p:bldP spid="54287" grpId="0" animBg="1"/>
      <p:bldP spid="54288" grpId="0" animBg="1"/>
      <p:bldP spid="54289" grpId="0"/>
      <p:bldP spid="54290" grpId="0"/>
      <p:bldP spid="54291" grpId="0"/>
      <p:bldP spid="54292" grpId="0"/>
      <p:bldP spid="54293" grpId="0"/>
      <p:bldP spid="54294" grpId="0" animBg="1"/>
      <p:bldP spid="54295" grpId="0" animBg="1"/>
      <p:bldP spid="54296" grpId="0"/>
      <p:bldP spid="54297" grpId="0"/>
      <p:bldP spid="54298" grpId="0"/>
      <p:bldP spid="54299" grpId="0"/>
      <p:bldP spid="54300" grpId="0" animBg="1"/>
      <p:bldP spid="54302" grpId="0"/>
      <p:bldP spid="54303" grpId="0"/>
      <p:bldP spid="54304" grpId="0"/>
      <p:bldP spid="54305" grpId="0"/>
      <p:bldP spid="54306" grpId="0"/>
      <p:bldP spid="543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295400"/>
            <a:ext cx="7826375" cy="3657600"/>
          </a:xfrm>
        </p:spPr>
        <p:txBody>
          <a:bodyPr/>
          <a:lstStyle/>
          <a:p>
            <a:pPr marL="250825" indent="-250825" eaLnBrk="1" hangingPunct="1">
              <a:buFontTx/>
              <a:buChar char="•"/>
            </a:pPr>
            <a:r>
              <a:rPr lang="nl-NL" sz="1700" smtClean="0"/>
              <a:t>De grafiek van een lineair verband is ALTIJD een </a:t>
            </a:r>
            <a:r>
              <a:rPr lang="nl-NL" sz="1700" smtClean="0">
                <a:solidFill>
                  <a:srgbClr val="DA2C36"/>
                </a:solidFill>
              </a:rPr>
              <a:t>rechte lijn.</a:t>
            </a:r>
          </a:p>
          <a:p>
            <a:pPr marL="250825" indent="-250825" eaLnBrk="1" hangingPunct="1">
              <a:buFontTx/>
              <a:buChar char="•"/>
            </a:pPr>
            <a:r>
              <a:rPr lang="nl-NL" sz="1700" smtClean="0"/>
              <a:t>algemene vergelijking : </a:t>
            </a:r>
            <a:r>
              <a:rPr lang="nl-NL" sz="1700" smtClean="0">
                <a:solidFill>
                  <a:srgbClr val="DA2C36"/>
                </a:solidFill>
              </a:rPr>
              <a:t>y = ax + b</a:t>
            </a:r>
          </a:p>
          <a:p>
            <a:pPr marL="250825" indent="-250825" eaLnBrk="1" hangingPunct="1">
              <a:buFontTx/>
              <a:buChar char="•"/>
            </a:pPr>
            <a:r>
              <a:rPr lang="nl-NL" sz="1700" smtClean="0">
                <a:solidFill>
                  <a:srgbClr val="DA2C36"/>
                </a:solidFill>
              </a:rPr>
              <a:t>a =	</a:t>
            </a:r>
            <a:r>
              <a:rPr lang="nl-NL" sz="1700" smtClean="0"/>
              <a:t>hellingsgetal of richtingscoëfficient</a:t>
            </a:r>
          </a:p>
          <a:p>
            <a:pPr marL="250825" indent="-250825" eaLnBrk="1" hangingPunct="1"/>
            <a:r>
              <a:rPr lang="nl-NL" sz="1700" smtClean="0"/>
              <a:t>		altijd </a:t>
            </a:r>
            <a:r>
              <a:rPr lang="nl-NL" sz="1700" smtClean="0">
                <a:solidFill>
                  <a:schemeClr val="tx2"/>
                </a:solidFill>
              </a:rPr>
              <a:t>1</a:t>
            </a:r>
            <a:r>
              <a:rPr lang="nl-NL" sz="1700" smtClean="0"/>
              <a:t> naar rechts </a:t>
            </a:r>
            <a:r>
              <a:rPr lang="nl-NL" sz="1700" smtClean="0">
                <a:solidFill>
                  <a:schemeClr val="tx2"/>
                </a:solidFill>
              </a:rPr>
              <a:t>a</a:t>
            </a:r>
            <a:r>
              <a:rPr lang="nl-NL" sz="1700" smtClean="0"/>
              <a:t> omhoog</a:t>
            </a:r>
          </a:p>
          <a:p>
            <a:pPr marL="250825" indent="-250825" eaLnBrk="1" hangingPunct="1">
              <a:buFontTx/>
              <a:buChar char="•"/>
            </a:pPr>
            <a:r>
              <a:rPr lang="nl-NL" sz="1700" smtClean="0">
                <a:solidFill>
                  <a:srgbClr val="DA2C36"/>
                </a:solidFill>
              </a:rPr>
              <a:t>b =	</a:t>
            </a:r>
            <a:r>
              <a:rPr lang="nl-NL" sz="1700" smtClean="0"/>
              <a:t>“begingetal” of snijpunt met de verticale as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92163"/>
            <a:ext cx="10369550" cy="576262"/>
          </a:xfrm>
        </p:spPr>
        <p:txBody>
          <a:bodyPr/>
          <a:lstStyle/>
          <a:p>
            <a:r>
              <a:rPr lang="nl-NL" sz="2000" b="1" smtClean="0"/>
              <a:t>Teken de grafiek van m: y = </a:t>
            </a:r>
            <a:r>
              <a:rPr lang="en-US" sz="2000" b="1" smtClean="0"/>
              <a:t>¾x - 2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527425" y="494188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3527425" y="1917700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4248150" y="19177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968875" y="19177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5688013" y="19177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6408738" y="19177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7127875" y="19177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276600" y="206057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276600" y="27813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3276600" y="3500438"/>
            <a:ext cx="4067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276600" y="42211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3276600" y="494188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3276600" y="566102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3203575" y="2565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3203575" y="19161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7092950" y="3644900"/>
            <a:ext cx="827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3276600" y="35004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4068763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4789488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5581650" y="35004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3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6229350" y="35004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4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913563" y="3500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5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3132138" y="40052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-1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313213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-2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3132138" y="54451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-3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987675" y="17732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y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611188" y="3573463"/>
            <a:ext cx="1800225" cy="360362"/>
          </a:xfrm>
          <a:prstGeom prst="wedgeRectCallout">
            <a:avLst>
              <a:gd name="adj1" fmla="val 106704"/>
              <a:gd name="adj2" fmla="val 308593"/>
            </a:avLst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/>
              <a:t>snijpunt (0,-2)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348038" y="44910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7019925" y="4005263"/>
            <a:ext cx="936625" cy="360362"/>
          </a:xfrm>
          <a:prstGeom prst="wedgeRectCallout">
            <a:avLst>
              <a:gd name="adj1" fmla="val -102713"/>
              <a:gd name="adj2" fmla="val 47796"/>
            </a:avLst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1200"/>
              <a:t>r.c. = </a:t>
            </a:r>
            <a:r>
              <a:rPr lang="en-US" sz="1200"/>
              <a:t>¾</a:t>
            </a:r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3635375" y="5661025"/>
            <a:ext cx="4176713" cy="936625"/>
          </a:xfrm>
          <a:prstGeom prst="cloudCallout">
            <a:avLst>
              <a:gd name="adj1" fmla="val -50838"/>
              <a:gd name="adj2" fmla="val -50509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noemer altijd naar rechts</a:t>
            </a:r>
          </a:p>
          <a:p>
            <a:pPr algn="ctr"/>
            <a:r>
              <a:rPr lang="nl-NL" sz="1200">
                <a:solidFill>
                  <a:srgbClr val="DA2C36"/>
                </a:solidFill>
              </a:rPr>
              <a:t>teller naar boven of beneden</a:t>
            </a: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3492500" y="4941888"/>
            <a:ext cx="2951163" cy="0"/>
          </a:xfrm>
          <a:prstGeom prst="line">
            <a:avLst/>
          </a:prstGeom>
          <a:noFill/>
          <a:ln w="38100">
            <a:solidFill>
              <a:srgbClr val="33CC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flipV="1">
            <a:off x="6415088" y="2781300"/>
            <a:ext cx="0" cy="2160588"/>
          </a:xfrm>
          <a:prstGeom prst="line">
            <a:avLst/>
          </a:prstGeom>
          <a:noFill/>
          <a:ln w="38100">
            <a:solidFill>
              <a:srgbClr val="33CC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6213475" y="23193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51237" name="AutoShape 37"/>
          <p:cNvSpPr>
            <a:spLocks noChangeArrowheads="1"/>
          </p:cNvSpPr>
          <p:nvPr/>
        </p:nvSpPr>
        <p:spPr bwMode="auto">
          <a:xfrm>
            <a:off x="6877050" y="2133600"/>
            <a:ext cx="2266950" cy="863600"/>
          </a:xfrm>
          <a:prstGeom prst="cloudCallout">
            <a:avLst>
              <a:gd name="adj1" fmla="val -58824"/>
              <a:gd name="adj2" fmla="val 68384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teken de rechte lijn</a:t>
            </a:r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 flipV="1">
            <a:off x="3203575" y="1989138"/>
            <a:ext cx="4248150" cy="3197225"/>
          </a:xfrm>
          <a:prstGeom prst="line">
            <a:avLst/>
          </a:prstGeom>
          <a:noFill/>
          <a:ln w="38100">
            <a:solidFill>
              <a:srgbClr val="DA2C3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4787900" y="4941888"/>
            <a:ext cx="360363" cy="37623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4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443663" y="3716338"/>
            <a:ext cx="360362" cy="37623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3</a:t>
            </a:r>
          </a:p>
        </p:txBody>
      </p:sp>
      <p:sp>
        <p:nvSpPr>
          <p:cNvPr id="51241" name="AutoShape 41"/>
          <p:cNvSpPr>
            <a:spLocks noChangeArrowheads="1"/>
          </p:cNvSpPr>
          <p:nvPr/>
        </p:nvSpPr>
        <p:spPr bwMode="auto">
          <a:xfrm>
            <a:off x="4211638" y="908050"/>
            <a:ext cx="2987675" cy="1295400"/>
          </a:xfrm>
          <a:prstGeom prst="cloudCallout">
            <a:avLst>
              <a:gd name="adj1" fmla="val 21148"/>
              <a:gd name="adj2" fmla="val 63481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voor een rechte lijn heb je maar 2 punten nodig</a:t>
            </a:r>
          </a:p>
        </p:txBody>
      </p:sp>
      <p:sp>
        <p:nvSpPr>
          <p:cNvPr id="8233" name="AutoShape 42"/>
          <p:cNvSpPr>
            <a:spLocks noChangeArrowheads="1"/>
          </p:cNvSpPr>
          <p:nvPr/>
        </p:nvSpPr>
        <p:spPr bwMode="auto">
          <a:xfrm>
            <a:off x="468313" y="1412875"/>
            <a:ext cx="2376487" cy="784225"/>
          </a:xfrm>
          <a:prstGeom prst="wedgeRectCallout">
            <a:avLst>
              <a:gd name="adj1" fmla="val 43454"/>
              <a:gd name="adj2" fmla="val 101014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nl-NL" sz="1200">
                <a:solidFill>
                  <a:srgbClr val="DA2C36"/>
                </a:solidFill>
              </a:rPr>
              <a:t>1) gebruik het snijpunt met de verticale as en de r.c.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2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2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30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1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30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/>
      <p:bldP spid="51218" grpId="0"/>
      <p:bldP spid="51219" grpId="0"/>
      <p:bldP spid="51220" grpId="0"/>
      <p:bldP spid="51221" grpId="0"/>
      <p:bldP spid="51222" grpId="0"/>
      <p:bldP spid="51223" grpId="0"/>
      <p:bldP spid="51224" grpId="0"/>
      <p:bldP spid="51225" grpId="0"/>
      <p:bldP spid="51226" grpId="0"/>
      <p:bldP spid="51227" grpId="0"/>
      <p:bldP spid="51228" grpId="0"/>
      <p:bldP spid="51229" grpId="0"/>
      <p:bldP spid="51230" grpId="0" animBg="1"/>
      <p:bldP spid="51231" grpId="0"/>
      <p:bldP spid="51232" grpId="0" animBg="1"/>
      <p:bldP spid="51233" grpId="0" build="p" animBg="1"/>
      <p:bldP spid="51234" grpId="0" animBg="1"/>
      <p:bldP spid="51235" grpId="0" animBg="1"/>
      <p:bldP spid="51236" grpId="0"/>
      <p:bldP spid="51237" grpId="0" animBg="1"/>
      <p:bldP spid="51238" grpId="0" animBg="1"/>
      <p:bldP spid="51239" grpId="0" animBg="1"/>
      <p:bldP spid="51240" grpId="0" animBg="1"/>
      <p:bldP spid="512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195513" y="3255963"/>
            <a:ext cx="742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800"/>
              <a:t>1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403350" y="3255963"/>
            <a:ext cx="7921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800"/>
              <a:t>-2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4213" y="3255963"/>
            <a:ext cx="720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800"/>
              <a:t>y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195513" y="2751138"/>
            <a:ext cx="742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800"/>
              <a:t>4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403350" y="2751138"/>
            <a:ext cx="7921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800"/>
              <a:t>0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84213" y="2751138"/>
            <a:ext cx="720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800"/>
              <a:t>x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684213" y="3268663"/>
            <a:ext cx="2255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1404938" y="2751138"/>
            <a:ext cx="0" cy="1035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197100" y="2751138"/>
            <a:ext cx="0" cy="103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670300" y="515778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670300" y="2133600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391025" y="21336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5111750" y="21336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830888" y="21336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551613" y="21336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7270750" y="21336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3419475" y="227647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3419475" y="29972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3419475" y="3716338"/>
            <a:ext cx="4067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419475" y="44370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3419475" y="515778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3419475" y="587692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346450" y="2781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3464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5825" y="3860800"/>
            <a:ext cx="827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419475" y="37163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211638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4932363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5724525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3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6372225" y="3716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4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7056438" y="3716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5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275013" y="42211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-1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3275013" y="49403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-2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3275013" y="56610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-3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3132138" y="19891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y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3490913" y="4695825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370638" y="25352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 flipV="1">
            <a:off x="3332163" y="2205038"/>
            <a:ext cx="4262437" cy="3227387"/>
          </a:xfrm>
          <a:prstGeom prst="line">
            <a:avLst/>
          </a:prstGeom>
          <a:noFill/>
          <a:ln w="38100">
            <a:solidFill>
              <a:srgbClr val="DA2C3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250825" y="4221163"/>
            <a:ext cx="2844800" cy="936625"/>
          </a:xfrm>
          <a:prstGeom prst="cloudCallout">
            <a:avLst>
              <a:gd name="adj1" fmla="val 63116"/>
              <a:gd name="adj2" fmla="val 30338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teken de grafiek m.b.v. de tabel</a:t>
            </a:r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>
            <a:off x="6156325" y="765175"/>
            <a:ext cx="2987675" cy="1295400"/>
          </a:xfrm>
          <a:prstGeom prst="cloudCallout">
            <a:avLst>
              <a:gd name="adj1" fmla="val -24546"/>
              <a:gd name="adj2" fmla="val 77329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voor een rechte lijn heb je maar 2 punten nodig</a:t>
            </a:r>
          </a:p>
        </p:txBody>
      </p:sp>
      <p:sp>
        <p:nvSpPr>
          <p:cNvPr id="9258" name="Rectangle 43"/>
          <p:cNvSpPr>
            <a:spLocks noChangeArrowheads="1"/>
          </p:cNvSpPr>
          <p:nvPr/>
        </p:nvSpPr>
        <p:spPr bwMode="auto">
          <a:xfrm>
            <a:off x="539750" y="792163"/>
            <a:ext cx="784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nl-NL" sz="2000">
                <a:solidFill>
                  <a:srgbClr val="DA2C36"/>
                </a:solidFill>
              </a:rPr>
              <a:t>Teken de grafiek van m: y = </a:t>
            </a:r>
            <a:r>
              <a:rPr lang="en-US" sz="2000">
                <a:solidFill>
                  <a:srgbClr val="DA2C36"/>
                </a:solidFill>
              </a:rPr>
              <a:t>¾x - 2</a:t>
            </a:r>
          </a:p>
        </p:txBody>
      </p:sp>
      <p:sp>
        <p:nvSpPr>
          <p:cNvPr id="9259" name="AutoShape 44"/>
          <p:cNvSpPr>
            <a:spLocks noChangeArrowheads="1"/>
          </p:cNvSpPr>
          <p:nvPr/>
        </p:nvSpPr>
        <p:spPr bwMode="auto">
          <a:xfrm>
            <a:off x="1258888" y="1484313"/>
            <a:ext cx="1727200" cy="836612"/>
          </a:xfrm>
          <a:prstGeom prst="wedgeRectCallout">
            <a:avLst>
              <a:gd name="adj1" fmla="val 43843"/>
              <a:gd name="adj2" fmla="val 75236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nl-NL" sz="1200">
                <a:solidFill>
                  <a:srgbClr val="DA2C36"/>
                </a:solidFill>
              </a:rPr>
              <a:t>2) maak een tabel met       twee coordinaten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  <p:bldP spid="52230" grpId="0"/>
      <p:bldP spid="52231" grpId="0"/>
      <p:bldP spid="52232" grpId="0"/>
      <p:bldP spid="52233" grpId="0" animBg="1"/>
      <p:bldP spid="52234" grpId="0" animBg="1"/>
      <p:bldP spid="52235" grpId="0" animBg="1"/>
      <p:bldP spid="52236" grpId="0" animBg="1"/>
      <p:bldP spid="52237" grpId="0" animBg="1"/>
      <p:bldP spid="52238" grpId="0" animBg="1"/>
      <p:bldP spid="52239" grpId="0" animBg="1"/>
      <p:bldP spid="52240" grpId="0" animBg="1"/>
      <p:bldP spid="52241" grpId="0" animBg="1"/>
      <p:bldP spid="52242" grpId="0" animBg="1"/>
      <p:bldP spid="52243" grpId="0" animBg="1"/>
      <p:bldP spid="52244" grpId="0" animBg="1"/>
      <p:bldP spid="52245" grpId="0" animBg="1"/>
      <p:bldP spid="52246" grpId="0" animBg="1"/>
      <p:bldP spid="52247" grpId="0" animBg="1"/>
      <p:bldP spid="52248" grpId="0" animBg="1"/>
      <p:bldP spid="52249" grpId="0"/>
      <p:bldP spid="52250" grpId="0"/>
      <p:bldP spid="52251" grpId="0"/>
      <p:bldP spid="52252" grpId="0"/>
      <p:bldP spid="52253" grpId="0"/>
      <p:bldP spid="52254" grpId="0"/>
      <p:bldP spid="52255" grpId="0"/>
      <p:bldP spid="52256" grpId="0"/>
      <p:bldP spid="52257" grpId="0"/>
      <p:bldP spid="52258" grpId="0"/>
      <p:bldP spid="52259" grpId="0"/>
      <p:bldP spid="52260" grpId="0"/>
      <p:bldP spid="52261" grpId="0"/>
      <p:bldP spid="52262" grpId="0"/>
      <p:bldP spid="52263" grpId="0"/>
      <p:bldP spid="52264" grpId="0" animBg="1"/>
      <p:bldP spid="52265" grpId="0" animBg="1"/>
      <p:bldP spid="522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6870700" cy="576262"/>
          </a:xfrm>
        </p:spPr>
        <p:txBody>
          <a:bodyPr/>
          <a:lstStyle/>
          <a:p>
            <a:pPr eaLnBrk="1" hangingPunct="1"/>
            <a:r>
              <a:rPr lang="nl-NL" sz="2000" b="1" smtClean="0"/>
              <a:t>Formules van lijnen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317625"/>
            <a:ext cx="8134350" cy="4433888"/>
          </a:xfrm>
        </p:spPr>
        <p:txBody>
          <a:bodyPr/>
          <a:lstStyle/>
          <a:p>
            <a:pPr marL="0" indent="0" defTabSz="271463" eaLnBrk="1" hangingPunct="1"/>
            <a:r>
              <a:rPr lang="nl-NL" sz="1700" smtClean="0"/>
              <a:t>Bij het opstellen van een lineaire formule kunnen de volgende </a:t>
            </a:r>
            <a:br>
              <a:rPr lang="nl-NL" sz="1700" smtClean="0"/>
            </a:br>
            <a:r>
              <a:rPr lang="nl-NL" sz="1700" smtClean="0"/>
              <a:t>situaties voorkomen :</a:t>
            </a:r>
          </a:p>
          <a:p>
            <a:pPr marL="0" indent="0" defTabSz="271463" eaLnBrk="1" hangingPunct="1"/>
            <a:r>
              <a:rPr lang="nl-NL" sz="1700" b="1" smtClean="0"/>
              <a:t>1</a:t>
            </a:r>
            <a:r>
              <a:rPr lang="nl-NL" sz="1700" smtClean="0"/>
              <a:t>	de formule volgt uit de tekst</a:t>
            </a:r>
          </a:p>
          <a:p>
            <a:pPr marL="0" indent="0" defTabSz="271463" eaLnBrk="1" hangingPunct="1"/>
            <a:r>
              <a:rPr lang="nl-NL" sz="1700" b="1" smtClean="0"/>
              <a:t>2</a:t>
            </a:r>
            <a:r>
              <a:rPr lang="nl-NL" sz="1700" smtClean="0"/>
              <a:t>	uit de grafiek zijn het snijpunt met de verticale as en de r.c. af te lezen</a:t>
            </a:r>
          </a:p>
          <a:p>
            <a:pPr marL="0" indent="0" defTabSz="271463" eaLnBrk="1" hangingPunct="1"/>
            <a:r>
              <a:rPr lang="nl-NL" sz="1700" b="1" smtClean="0"/>
              <a:t>3</a:t>
            </a:r>
            <a:r>
              <a:rPr lang="nl-NL" sz="1700" smtClean="0"/>
              <a:t>	een punt en de r.c. zijn gegeven</a:t>
            </a:r>
          </a:p>
          <a:p>
            <a:pPr marL="0" indent="0" defTabSz="271463" eaLnBrk="1" hangingPunct="1"/>
            <a:r>
              <a:rPr lang="nl-NL" sz="1700" b="1" smtClean="0"/>
              <a:t>4</a:t>
            </a:r>
            <a:r>
              <a:rPr lang="nl-NL" sz="1700" smtClean="0"/>
              <a:t>	twee punten zijn gegeven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92163"/>
            <a:ext cx="6870700" cy="576262"/>
          </a:xfrm>
        </p:spPr>
        <p:txBody>
          <a:bodyPr/>
          <a:lstStyle/>
          <a:p>
            <a:pPr eaLnBrk="1" hangingPunct="1"/>
            <a:r>
              <a:rPr lang="nl-NL" sz="2000" smtClean="0"/>
              <a:t>Evenredige grootheden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00238"/>
            <a:ext cx="4357688" cy="3657600"/>
          </a:xfrm>
        </p:spPr>
        <p:txBody>
          <a:bodyPr/>
          <a:lstStyle/>
          <a:p>
            <a:pPr marL="250825" indent="-250825" eaLnBrk="1" hangingPunct="1"/>
            <a:r>
              <a:rPr lang="nl-NL" sz="1700" smtClean="0"/>
              <a:t>als je </a:t>
            </a:r>
            <a:r>
              <a:rPr lang="nl-NL" sz="1700" i="1" smtClean="0">
                <a:solidFill>
                  <a:schemeClr val="tx2"/>
                </a:solidFill>
              </a:rPr>
              <a:t>x</a:t>
            </a:r>
            <a:r>
              <a:rPr lang="nl-NL" sz="1700" smtClean="0">
                <a:solidFill>
                  <a:schemeClr val="tx2"/>
                </a:solidFill>
              </a:rPr>
              <a:t> met </a:t>
            </a:r>
            <a:r>
              <a:rPr lang="nl-NL" sz="1700" i="1" smtClean="0">
                <a:solidFill>
                  <a:srgbClr val="DA2C36"/>
                </a:solidFill>
              </a:rPr>
              <a:t>k </a:t>
            </a:r>
            <a:r>
              <a:rPr lang="nl-NL" sz="1700" smtClean="0">
                <a:solidFill>
                  <a:srgbClr val="DA2C36"/>
                </a:solidFill>
              </a:rPr>
              <a:t>vermenigvuldigt</a:t>
            </a:r>
            <a:r>
              <a:rPr lang="nl-NL" sz="1700" smtClean="0"/>
              <a:t>, moet je </a:t>
            </a:r>
            <a:r>
              <a:rPr lang="nl-NL" sz="1700" i="1" smtClean="0">
                <a:solidFill>
                  <a:srgbClr val="DA2C36"/>
                </a:solidFill>
              </a:rPr>
              <a:t>y</a:t>
            </a:r>
            <a:r>
              <a:rPr lang="nl-NL" sz="1700" smtClean="0">
                <a:solidFill>
                  <a:srgbClr val="DA2C36"/>
                </a:solidFill>
              </a:rPr>
              <a:t> ook met</a:t>
            </a:r>
            <a:r>
              <a:rPr lang="nl-NL" sz="1700" smtClean="0">
                <a:solidFill>
                  <a:schemeClr val="tx2"/>
                </a:solidFill>
              </a:rPr>
              <a:t> </a:t>
            </a:r>
            <a:r>
              <a:rPr lang="nl-NL" sz="1700" i="1" smtClean="0">
                <a:solidFill>
                  <a:srgbClr val="DA2C36"/>
                </a:solidFill>
              </a:rPr>
              <a:t>k</a:t>
            </a:r>
            <a:r>
              <a:rPr lang="nl-NL" sz="1700" smtClean="0">
                <a:solidFill>
                  <a:srgbClr val="DA2C36"/>
                </a:solidFill>
              </a:rPr>
              <a:t> vermenigvuldigen</a:t>
            </a:r>
          </a:p>
          <a:p>
            <a:pPr marL="250825" indent="-250825" eaLnBrk="1" hangingPunct="1"/>
            <a:r>
              <a:rPr lang="nl-NL" sz="1700" smtClean="0"/>
              <a:t>de bijbehorende tabel is een </a:t>
            </a:r>
            <a:r>
              <a:rPr lang="nl-NL" sz="1700" smtClean="0">
                <a:solidFill>
                  <a:srgbClr val="DA2C36"/>
                </a:solidFill>
              </a:rPr>
              <a:t>verhoudingstabel</a:t>
            </a:r>
          </a:p>
          <a:p>
            <a:pPr marL="250825" indent="-250825" eaLnBrk="1" hangingPunct="1"/>
            <a:r>
              <a:rPr lang="nl-NL" sz="1700" smtClean="0"/>
              <a:t>de bijbehorende grafiek is een </a:t>
            </a:r>
            <a:r>
              <a:rPr lang="nl-NL" sz="1700" smtClean="0">
                <a:solidFill>
                  <a:srgbClr val="DA2C36"/>
                </a:solidFill>
              </a:rPr>
              <a:t>rechte lijn</a:t>
            </a:r>
            <a:r>
              <a:rPr lang="nl-NL" sz="1700" smtClean="0"/>
              <a:t> door de oorsprong</a:t>
            </a:r>
          </a:p>
          <a:p>
            <a:pPr marL="250825" indent="-250825" eaLnBrk="1" hangingPunct="1"/>
            <a:r>
              <a:rPr lang="nl-NL" sz="1700" smtClean="0"/>
              <a:t>de bijbehorende formule is van de vorm </a:t>
            </a:r>
            <a:r>
              <a:rPr lang="nl-NL" sz="1700" i="1" smtClean="0">
                <a:solidFill>
                  <a:srgbClr val="DA2C36"/>
                </a:solidFill>
              </a:rPr>
              <a:t>y = ax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539750" y="1317625"/>
            <a:ext cx="68707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nl-NL" sz="1700" i="1">
                <a:latin typeface="Times New Roman" pitchFamily="18" charset="0"/>
              </a:rPr>
              <a:t>y </a:t>
            </a:r>
            <a:r>
              <a:rPr lang="nl-NL" sz="1700">
                <a:latin typeface="Times New Roman" pitchFamily="18" charset="0"/>
              </a:rPr>
              <a:t>is evenredig met </a:t>
            </a:r>
            <a:r>
              <a:rPr lang="nl-NL" sz="1700" i="1">
                <a:latin typeface="Times New Roman" pitchFamily="18" charset="0"/>
              </a:rPr>
              <a:t>x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716588" y="1844675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5572125" y="4868863"/>
            <a:ext cx="302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8310563" y="47974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429250" y="17668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y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5429250" y="47974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V="1">
            <a:off x="5730875" y="1989138"/>
            <a:ext cx="2376488" cy="2879725"/>
          </a:xfrm>
          <a:prstGeom prst="line">
            <a:avLst/>
          </a:prstGeom>
          <a:noFill/>
          <a:ln w="38100">
            <a:solidFill>
              <a:srgbClr val="DA2C3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659563" y="2205038"/>
            <a:ext cx="863600" cy="327025"/>
          </a:xfrm>
          <a:prstGeom prst="rect">
            <a:avLst/>
          </a:prstGeom>
          <a:noFill/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y = ax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0" grpId="0"/>
      <p:bldP spid="60422" grpId="0" animBg="1"/>
      <p:bldP spid="60423" grpId="0" animBg="1"/>
      <p:bldP spid="60424" grpId="0"/>
      <p:bldP spid="60425" grpId="0"/>
      <p:bldP spid="60426" grpId="0"/>
      <p:bldP spid="60427" grpId="0" animBg="1"/>
      <p:bldP spid="604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 flipV="1">
            <a:off x="7172325" y="2563813"/>
            <a:ext cx="0" cy="21605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22313" y="919163"/>
            <a:ext cx="9144000" cy="576262"/>
          </a:xfrm>
        </p:spPr>
        <p:txBody>
          <a:bodyPr/>
          <a:lstStyle/>
          <a:p>
            <a:pPr eaLnBrk="1" hangingPunct="1"/>
            <a:r>
              <a:rPr lang="en-US" sz="2400" smtClean="0"/>
              <a:t>Richtingscoëfficiënt berekenen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284663" y="472598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284663" y="1701800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5005388" y="17018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5726113" y="17018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6445250" y="17018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7165975" y="16891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7885113" y="1701800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33838" y="184467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033838" y="25654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068763" y="472598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033838" y="40052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4033838" y="4725988"/>
            <a:ext cx="4067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4033838" y="544512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3889375" y="23479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y</a:t>
            </a:r>
            <a:r>
              <a:rPr lang="nl-NL" baseline="-25000"/>
              <a:t>B</a:t>
            </a:r>
            <a:endParaRPr lang="nl-NL"/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3816350" y="37893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y</a:t>
            </a:r>
            <a:r>
              <a:rPr lang="nl-NL" baseline="-25000"/>
              <a:t>A</a:t>
            </a:r>
            <a:endParaRPr lang="nl-NL"/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960813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673475" y="155575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y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811713" y="342900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985000" y="198913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889375" y="1916113"/>
            <a:ext cx="4248150" cy="2808287"/>
          </a:xfrm>
          <a:prstGeom prst="line">
            <a:avLst/>
          </a:prstGeom>
          <a:noFill/>
          <a:ln w="38100">
            <a:solidFill>
              <a:srgbClr val="DA2C3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5041900" y="4005263"/>
            <a:ext cx="2159000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V="1">
            <a:off x="7172325" y="2563813"/>
            <a:ext cx="0" cy="1439862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4033838" y="328453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921625" y="48688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834063" y="40052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∆x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200900" y="3140075"/>
            <a:ext cx="433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∆y</a:t>
            </a: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2052638" y="2203450"/>
            <a:ext cx="792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∆y</a:t>
            </a:r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611188" y="2203450"/>
            <a:ext cx="14430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omhoog</a:t>
            </a:r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2052638" y="1698625"/>
            <a:ext cx="792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∆x</a:t>
            </a:r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720725" y="1698625"/>
            <a:ext cx="1333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rechts</a:t>
            </a:r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V="1">
            <a:off x="754063" y="2203450"/>
            <a:ext cx="208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2052638" y="1698625"/>
            <a:ext cx="0" cy="1035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828675" y="3127375"/>
            <a:ext cx="43561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dus  </a:t>
            </a:r>
            <a:r>
              <a:rPr lang="nl-NL" sz="17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r.c. = ∆y : ∆x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4826000" y="47244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  <a:r>
              <a:rPr lang="nl-NL" baseline="-25000"/>
              <a:t>A</a:t>
            </a:r>
            <a:endParaRPr lang="nl-NL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6985000" y="47244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  <a:r>
              <a:rPr lang="nl-NL" baseline="-25000"/>
              <a:t>B</a:t>
            </a:r>
            <a:endParaRPr lang="nl-NL"/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4826000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A</a:t>
            </a:r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6985000" y="21320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B</a:t>
            </a:r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flipV="1">
            <a:off x="5013325" y="4005263"/>
            <a:ext cx="0" cy="71913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4294188" y="4005263"/>
            <a:ext cx="747712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4321175" y="2563813"/>
            <a:ext cx="287972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7148" name="AutoShape 44"/>
          <p:cNvSpPr>
            <a:spLocks noChangeArrowheads="1"/>
          </p:cNvSpPr>
          <p:nvPr/>
        </p:nvSpPr>
        <p:spPr bwMode="auto">
          <a:xfrm>
            <a:off x="7464425" y="2476500"/>
            <a:ext cx="1428750" cy="936625"/>
          </a:xfrm>
          <a:prstGeom prst="cloudCallout">
            <a:avLst>
              <a:gd name="adj1" fmla="val -62634"/>
              <a:gd name="adj2" fmla="val 39829"/>
            </a:avLst>
          </a:prstGeom>
          <a:solidFill>
            <a:schemeClr val="bg1"/>
          </a:solidFill>
          <a:ln w="25400" cap="rnd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y</a:t>
            </a:r>
            <a:r>
              <a:rPr lang="nl-NL" sz="1200" baseline="-25000">
                <a:solidFill>
                  <a:srgbClr val="DA2C36"/>
                </a:solidFill>
              </a:rPr>
              <a:t>B</a:t>
            </a:r>
            <a:r>
              <a:rPr lang="nl-NL" sz="1200">
                <a:solidFill>
                  <a:srgbClr val="DA2C36"/>
                </a:solidFill>
              </a:rPr>
              <a:t> – y</a:t>
            </a:r>
            <a:r>
              <a:rPr lang="nl-NL" sz="1200" baseline="-25000">
                <a:solidFill>
                  <a:srgbClr val="DA2C36"/>
                </a:solidFill>
              </a:rPr>
              <a:t>A </a:t>
            </a:r>
            <a:r>
              <a:rPr lang="nl-NL" sz="1200">
                <a:solidFill>
                  <a:srgbClr val="DA2C36"/>
                </a:solidFill>
              </a:rPr>
              <a:t>= ∆y</a:t>
            </a:r>
            <a:r>
              <a:rPr lang="nl-NL" sz="1200"/>
              <a:t>  </a:t>
            </a:r>
          </a:p>
        </p:txBody>
      </p:sp>
      <p:sp>
        <p:nvSpPr>
          <p:cNvPr id="47149" name="AutoShape 45"/>
          <p:cNvSpPr>
            <a:spLocks noChangeArrowheads="1"/>
          </p:cNvSpPr>
          <p:nvPr/>
        </p:nvSpPr>
        <p:spPr bwMode="auto">
          <a:xfrm>
            <a:off x="5376863" y="4940300"/>
            <a:ext cx="1428750" cy="936625"/>
          </a:xfrm>
          <a:prstGeom prst="cloudCallout">
            <a:avLst>
              <a:gd name="adj1" fmla="val -8523"/>
              <a:gd name="adj2" fmla="val -113051"/>
            </a:avLst>
          </a:prstGeom>
          <a:solidFill>
            <a:schemeClr val="bg1"/>
          </a:solidFill>
          <a:ln w="25400" cap="rnd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x</a:t>
            </a:r>
            <a:r>
              <a:rPr lang="nl-NL" sz="1200" baseline="-25000">
                <a:solidFill>
                  <a:srgbClr val="DA2C36"/>
                </a:solidFill>
              </a:rPr>
              <a:t>B</a:t>
            </a:r>
            <a:r>
              <a:rPr lang="nl-NL" sz="1200">
                <a:solidFill>
                  <a:srgbClr val="DA2C36"/>
                </a:solidFill>
              </a:rPr>
              <a:t> – x</a:t>
            </a:r>
            <a:r>
              <a:rPr lang="nl-NL" sz="1200" baseline="-25000">
                <a:solidFill>
                  <a:srgbClr val="DA2C36"/>
                </a:solidFill>
              </a:rPr>
              <a:t>A </a:t>
            </a:r>
            <a:r>
              <a:rPr lang="nl-NL" sz="1200">
                <a:solidFill>
                  <a:srgbClr val="DA2C36"/>
                </a:solidFill>
              </a:rPr>
              <a:t>= ∆x</a:t>
            </a:r>
            <a:r>
              <a:rPr lang="nl-NL" sz="1200"/>
              <a:t>  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2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2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1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6" dur="20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1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10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10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0"/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  <p:bldP spid="47118" grpId="0" animBg="1"/>
      <p:bldP spid="47119" grpId="0" animBg="1"/>
      <p:bldP spid="47120" grpId="0" animBg="1"/>
      <p:bldP spid="47121" grpId="0"/>
      <p:bldP spid="47122" grpId="0"/>
      <p:bldP spid="47123" grpId="0"/>
      <p:bldP spid="47124" grpId="0"/>
      <p:bldP spid="47125" grpId="0"/>
      <p:bldP spid="47126" grpId="0"/>
      <p:bldP spid="47127" grpId="0" animBg="1"/>
      <p:bldP spid="47128" grpId="0" animBg="1"/>
      <p:bldP spid="47129" grpId="0" animBg="1"/>
      <p:bldP spid="47130" grpId="0" animBg="1"/>
      <p:bldP spid="47131" grpId="0"/>
      <p:bldP spid="47132" grpId="0"/>
      <p:bldP spid="47133" grpId="0"/>
      <p:bldP spid="47134" grpId="0"/>
      <p:bldP spid="47135" grpId="0"/>
      <p:bldP spid="47136" grpId="0"/>
      <p:bldP spid="47137" grpId="0"/>
      <p:bldP spid="47138" grpId="0" animBg="1"/>
      <p:bldP spid="47139" grpId="0" animBg="1"/>
      <p:bldP spid="47140" grpId="0" build="p"/>
      <p:bldP spid="47141" grpId="0"/>
      <p:bldP spid="47142" grpId="0"/>
      <p:bldP spid="47143" grpId="0"/>
      <p:bldP spid="47144" grpId="0"/>
      <p:bldP spid="47145" grpId="0" animBg="1"/>
      <p:bldP spid="47146" grpId="0" animBg="1"/>
      <p:bldP spid="47147" grpId="0" animBg="1"/>
      <p:bldP spid="47148" grpId="0" animBg="1"/>
      <p:bldP spid="47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4575" y="549275"/>
            <a:ext cx="9144000" cy="576263"/>
          </a:xfrm>
        </p:spPr>
        <p:txBody>
          <a:bodyPr/>
          <a:lstStyle/>
          <a:p>
            <a:r>
              <a:rPr lang="en-US" sz="2000" smtClean="0"/>
              <a:t>voorbeeld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4535488" y="46275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4535488" y="1603375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5256213" y="16033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976938" y="16033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6696075" y="16033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416800" y="16033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8135938" y="160337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4284663" y="174625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4284663" y="246697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4319588" y="46275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284663" y="390683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284663" y="4627563"/>
            <a:ext cx="4067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284663" y="53467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4140200" y="15303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4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4211638" y="4619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140200" y="36909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5076825" y="1322388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7942263" y="3429000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4859338" y="1457325"/>
            <a:ext cx="3889375" cy="2881313"/>
          </a:xfrm>
          <a:prstGeom prst="line">
            <a:avLst/>
          </a:prstGeom>
          <a:noFill/>
          <a:ln w="38100">
            <a:solidFill>
              <a:srgbClr val="DA2C36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5292725" y="1746250"/>
            <a:ext cx="287972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8143875" y="1746250"/>
            <a:ext cx="0" cy="21590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4284663" y="318611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8388350" y="49149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x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88125" y="1304925"/>
            <a:ext cx="288925" cy="2968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/>
              <a:t>4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8316913" y="2455863"/>
            <a:ext cx="431800" cy="29686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/>
              <a:t>-3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2281238" y="2905125"/>
            <a:ext cx="792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∆y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839788" y="2905125"/>
            <a:ext cx="14430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omhoog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281238" y="2400300"/>
            <a:ext cx="792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∆x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949325" y="2400300"/>
            <a:ext cx="1333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rechts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V="1">
            <a:off x="1042988" y="2905125"/>
            <a:ext cx="2808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2268538" y="2400300"/>
            <a:ext cx="0" cy="1035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1044575" y="3608388"/>
            <a:ext cx="4356100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r.c. = ∆y : ∆x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rc = -3/4 = -</a:t>
            </a:r>
            <a:r>
              <a:rPr lang="en-US" sz="1700">
                <a:latin typeface="Times New Roman" pitchFamily="18" charset="0"/>
              </a:rPr>
              <a:t>¾</a:t>
            </a:r>
          </a:p>
          <a:p>
            <a:pPr>
              <a:lnSpc>
                <a:spcPct val="110000"/>
              </a:lnSpc>
            </a:pPr>
            <a:r>
              <a:rPr lang="en-US" sz="1700">
                <a:solidFill>
                  <a:srgbClr val="009900"/>
                </a:solidFill>
                <a:latin typeface="Times New Roman" pitchFamily="18" charset="0"/>
              </a:rPr>
              <a:t>y = ax + b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y = -¾x + b  door A(1, 4)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4 = -¾ </a:t>
            </a:r>
            <a:r>
              <a:rPr lang="en-US" sz="1700">
                <a:latin typeface="Times New Roman" pitchFamily="18" charset="0"/>
                <a:cs typeface="Times New Roman" pitchFamily="18" charset="0"/>
              </a:rPr>
              <a:t>× 1 + b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  <a:cs typeface="Times New Roman" pitchFamily="18" charset="0"/>
              </a:rPr>
              <a:t>4 = -¾ + b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  <a:cs typeface="Times New Roman" pitchFamily="18" charset="0"/>
              </a:rPr>
              <a:t>4¾ = b  </a:t>
            </a:r>
            <a:r>
              <a:rPr lang="en-US" sz="17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b = 4¾</a:t>
            </a:r>
          </a:p>
          <a:p>
            <a:pPr>
              <a:lnSpc>
                <a:spcPct val="110000"/>
              </a:lnSpc>
            </a:pPr>
            <a:r>
              <a:rPr lang="en-US" sz="1700">
                <a:solidFill>
                  <a:srgbClr val="DA2C3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 : y = -¾x + 4¾</a:t>
            </a:r>
            <a:endParaRPr lang="en-US" sz="1700">
              <a:solidFill>
                <a:srgbClr val="DA2C3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sz="1700">
              <a:solidFill>
                <a:srgbClr val="DA2C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5076825" y="46259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7956550" y="46259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5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5076825" y="13858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A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8172450" y="36179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B</a:t>
            </a:r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6732588" y="1890713"/>
            <a:ext cx="1331912" cy="936625"/>
          </a:xfrm>
          <a:prstGeom prst="cloudCallout">
            <a:avLst>
              <a:gd name="adj1" fmla="val 57745"/>
              <a:gd name="adj2" fmla="val 27120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y</a:t>
            </a:r>
            <a:r>
              <a:rPr lang="nl-NL" sz="1200" baseline="-25000">
                <a:solidFill>
                  <a:srgbClr val="DA2C36"/>
                </a:solidFill>
              </a:rPr>
              <a:t>B</a:t>
            </a:r>
            <a:r>
              <a:rPr lang="nl-NL" sz="1200">
                <a:solidFill>
                  <a:srgbClr val="DA2C36"/>
                </a:solidFill>
              </a:rPr>
              <a:t> – y</a:t>
            </a:r>
            <a:r>
              <a:rPr lang="nl-NL" sz="1200" baseline="-25000">
                <a:solidFill>
                  <a:srgbClr val="DA2C36"/>
                </a:solidFill>
              </a:rPr>
              <a:t>A </a:t>
            </a:r>
            <a:r>
              <a:rPr lang="nl-NL" sz="1200">
                <a:solidFill>
                  <a:srgbClr val="DA2C36"/>
                </a:solidFill>
              </a:rPr>
              <a:t>= </a:t>
            </a:r>
          </a:p>
          <a:p>
            <a:pPr algn="ctr"/>
            <a:r>
              <a:rPr lang="nl-NL" sz="1200">
                <a:solidFill>
                  <a:srgbClr val="DA2C36"/>
                </a:solidFill>
              </a:rPr>
              <a:t>1 - 4  </a:t>
            </a:r>
          </a:p>
        </p:txBody>
      </p:sp>
      <p:sp>
        <p:nvSpPr>
          <p:cNvPr id="48168" name="AutoShape 40"/>
          <p:cNvSpPr>
            <a:spLocks noChangeArrowheads="1"/>
          </p:cNvSpPr>
          <p:nvPr/>
        </p:nvSpPr>
        <p:spPr bwMode="auto">
          <a:xfrm>
            <a:off x="4643438" y="2322513"/>
            <a:ext cx="1331912" cy="936625"/>
          </a:xfrm>
          <a:prstGeom prst="cloudCallout">
            <a:avLst>
              <a:gd name="adj1" fmla="val 86829"/>
              <a:gd name="adj2" fmla="val -102713"/>
            </a:avLst>
          </a:prstGeom>
          <a:solidFill>
            <a:schemeClr val="bg1"/>
          </a:solidFill>
          <a:ln w="254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nl-NL" sz="1200">
                <a:solidFill>
                  <a:srgbClr val="DA2C36"/>
                </a:solidFill>
              </a:rPr>
              <a:t>x</a:t>
            </a:r>
            <a:r>
              <a:rPr lang="nl-NL" sz="1200" baseline="-25000">
                <a:solidFill>
                  <a:srgbClr val="DA2C36"/>
                </a:solidFill>
              </a:rPr>
              <a:t>B</a:t>
            </a:r>
            <a:r>
              <a:rPr lang="nl-NL" sz="1200">
                <a:solidFill>
                  <a:srgbClr val="DA2C36"/>
                </a:solidFill>
              </a:rPr>
              <a:t> – x</a:t>
            </a:r>
            <a:r>
              <a:rPr lang="nl-NL" sz="1200" baseline="-25000">
                <a:solidFill>
                  <a:srgbClr val="DA2C36"/>
                </a:solidFill>
              </a:rPr>
              <a:t>A </a:t>
            </a:r>
            <a:r>
              <a:rPr lang="nl-NL" sz="1200">
                <a:solidFill>
                  <a:srgbClr val="DA2C36"/>
                </a:solidFill>
              </a:rPr>
              <a:t>= </a:t>
            </a:r>
          </a:p>
          <a:p>
            <a:pPr algn="ctr"/>
            <a:r>
              <a:rPr lang="nl-NL" sz="1200">
                <a:solidFill>
                  <a:srgbClr val="DA2C36"/>
                </a:solidFill>
              </a:rPr>
              <a:t>5 - 1</a:t>
            </a:r>
            <a:r>
              <a:rPr lang="nl-NL" sz="1200"/>
              <a:t>  </a:t>
            </a:r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3000375" y="2905125"/>
            <a:ext cx="742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-3</a:t>
            </a: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3000375" y="2400300"/>
            <a:ext cx="742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2400"/>
              <a:t>4</a:t>
            </a:r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3001963" y="2400300"/>
            <a:ext cx="0" cy="1035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auto">
          <a:xfrm>
            <a:off x="4997450" y="5329238"/>
            <a:ext cx="2713038" cy="952500"/>
          </a:xfrm>
          <a:prstGeom prst="wedgeRectCallout">
            <a:avLst>
              <a:gd name="adj1" fmla="val -20148"/>
              <a:gd name="adj2" fmla="val 45329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nl-NL" sz="1200"/>
              <a:t>Staan er bij de assen andere letters dan gebruik je deze letters in de formule, de manier blijft hetzelfde.</a:t>
            </a: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3851275" y="12414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y</a:t>
            </a:r>
          </a:p>
        </p:txBody>
      </p:sp>
      <p:sp>
        <p:nvSpPr>
          <p:cNvPr id="13358" name="Tekstvak 45"/>
          <p:cNvSpPr txBox="1">
            <a:spLocks noChangeArrowheads="1"/>
          </p:cNvSpPr>
          <p:nvPr/>
        </p:nvSpPr>
        <p:spPr bwMode="auto">
          <a:xfrm>
            <a:off x="1044575" y="1074738"/>
            <a:ext cx="28892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700">
                <a:latin typeface="Times New Roman" pitchFamily="18" charset="0"/>
              </a:rPr>
              <a:t>Gegeven zijn de punten A(1, 4) en B(5, 1).</a:t>
            </a:r>
            <a:br>
              <a:rPr lang="en-US" sz="1700">
                <a:latin typeface="Times New Roman" pitchFamily="18" charset="0"/>
              </a:rPr>
            </a:br>
            <a:r>
              <a:rPr lang="en-US" sz="1700">
                <a:latin typeface="Times New Roman" pitchFamily="18" charset="0"/>
              </a:rPr>
              <a:t>Stel de formule op van de lijn m door de punten A en B.</a:t>
            </a:r>
            <a:endParaRPr lang="nl-NL" sz="1700">
              <a:latin typeface="Times New Roman" pitchFamily="18" charset="0"/>
            </a:endParaRP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3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3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3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1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8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8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48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48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10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2" grpId="0" animBg="1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/>
      <p:bldP spid="48145" grpId="0"/>
      <p:bldP spid="48146" grpId="0"/>
      <p:bldP spid="48147" grpId="0"/>
      <p:bldP spid="48148" grpId="0"/>
      <p:bldP spid="48149" grpId="0" animBg="1"/>
      <p:bldP spid="48150" grpId="0" animBg="1"/>
      <p:bldP spid="48151" grpId="0" animBg="1"/>
      <p:bldP spid="48152" grpId="0" animBg="1"/>
      <p:bldP spid="48153" grpId="0"/>
      <p:bldP spid="48154" grpId="0" animBg="1"/>
      <p:bldP spid="48155" grpId="0" animBg="1"/>
      <p:bldP spid="48156" grpId="0"/>
      <p:bldP spid="48157" grpId="0"/>
      <p:bldP spid="48158" grpId="0"/>
      <p:bldP spid="48159" grpId="0"/>
      <p:bldP spid="48160" grpId="0" animBg="1"/>
      <p:bldP spid="48161" grpId="0" animBg="1"/>
      <p:bldP spid="48162" grpId="0" build="p"/>
      <p:bldP spid="48163" grpId="0"/>
      <p:bldP spid="48164" grpId="0"/>
      <p:bldP spid="48165" grpId="0"/>
      <p:bldP spid="48166" grpId="0"/>
      <p:bldP spid="48167" grpId="0" animBg="1"/>
      <p:bldP spid="48168" grpId="0" animBg="1"/>
      <p:bldP spid="48169" grpId="0"/>
      <p:bldP spid="48170" grpId="0"/>
      <p:bldP spid="48171" grpId="0" animBg="1"/>
      <p:bldP spid="48172" grpId="0" animBg="1"/>
      <p:bldP spid="48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1317625"/>
            <a:ext cx="6870700" cy="1600200"/>
          </a:xfrm>
        </p:spPr>
        <p:txBody>
          <a:bodyPr anchor="t"/>
          <a:lstStyle/>
          <a:p>
            <a:pPr eaLnBrk="1" hangingPunct="1"/>
            <a:r>
              <a:rPr lang="nl-NL" sz="1700" smtClean="0">
                <a:solidFill>
                  <a:schemeClr val="tx1"/>
                </a:solidFill>
                <a:latin typeface="Times New Roman" pitchFamily="18" charset="0"/>
              </a:rPr>
              <a:t>Bij het werken met </a:t>
            </a:r>
            <a:r>
              <a:rPr lang="nl-NL" sz="1700" smtClean="0">
                <a:latin typeface="Times New Roman" pitchFamily="18" charset="0"/>
              </a:rPr>
              <a:t>wiskundige modellen</a:t>
            </a:r>
            <a:r>
              <a:rPr lang="nl-NL" sz="17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nl-NL" sz="1700" smtClean="0">
                <a:solidFill>
                  <a:schemeClr val="tx1"/>
                </a:solidFill>
                <a:latin typeface="Times New Roman" pitchFamily="18" charset="0"/>
              </a:rPr>
              <a:t>moet je voortdurend rekening houden met de verschillende elementen uit het schema modelvorming</a:t>
            </a: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1320800" y="2205038"/>
            <a:ext cx="1584325" cy="1008062"/>
          </a:xfrm>
          <a:prstGeom prst="wedgeRoundRectCallout">
            <a:avLst>
              <a:gd name="adj1" fmla="val -52005"/>
              <a:gd name="adj2" fmla="val -50787"/>
              <a:gd name="adj3" fmla="val 16667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400"/>
              <a:t>praktisch probleem met gegevens en tabellen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4129088" y="2205038"/>
            <a:ext cx="1584325" cy="1008062"/>
          </a:xfrm>
          <a:prstGeom prst="wedgeRoundRectCallout">
            <a:avLst>
              <a:gd name="adj1" fmla="val -51602"/>
              <a:gd name="adj2" fmla="val -49528"/>
              <a:gd name="adj3" fmla="val 16667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nl-NL" sz="1400"/>
          </a:p>
          <a:p>
            <a:pPr algn="ctr"/>
            <a:r>
              <a:rPr lang="nl-NL" sz="1400"/>
              <a:t>wiskundig model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794500" y="3860800"/>
            <a:ext cx="1584325" cy="1008063"/>
          </a:xfrm>
          <a:prstGeom prst="wedgeRoundRectCallout">
            <a:avLst>
              <a:gd name="adj1" fmla="val -51301"/>
              <a:gd name="adj2" fmla="val -51102"/>
              <a:gd name="adj3" fmla="val 16667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nl-NL" sz="1400"/>
          </a:p>
          <a:p>
            <a:pPr algn="ctr"/>
            <a:r>
              <a:rPr lang="nl-NL" sz="1400"/>
              <a:t>voorspellingen en conclusies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762250" y="4724400"/>
            <a:ext cx="1584325" cy="1008063"/>
          </a:xfrm>
          <a:prstGeom prst="wedgeRoundRectCallout">
            <a:avLst>
              <a:gd name="adj1" fmla="val -50602"/>
              <a:gd name="adj2" fmla="val -50472"/>
              <a:gd name="adj3" fmla="val 16667"/>
            </a:avLst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nl-NL" sz="1400"/>
          </a:p>
          <a:p>
            <a:pPr algn="ctr"/>
            <a:r>
              <a:rPr lang="nl-NL" sz="1400"/>
              <a:t> gegevens en tabellen</a:t>
            </a: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 rot="-1325600" flipH="1" flipV="1">
            <a:off x="4489450" y="5084763"/>
            <a:ext cx="2447925" cy="863600"/>
          </a:xfrm>
          <a:custGeom>
            <a:avLst/>
            <a:gdLst>
              <a:gd name="T0" fmla="*/ 2147483647 w 21600"/>
              <a:gd name="T1" fmla="*/ 107306939 h 21600"/>
              <a:gd name="T2" fmla="*/ 2147483647 w 21600"/>
              <a:gd name="T3" fmla="*/ 2147483647 h 21600"/>
              <a:gd name="T4" fmla="*/ 2147483647 w 21600"/>
              <a:gd name="T5" fmla="*/ 107306939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48" y="4753"/>
                </a:moveTo>
                <a:cubicBezTo>
                  <a:pt x="17740" y="1781"/>
                  <a:pt x="14387" y="0"/>
                  <a:pt x="10800" y="0"/>
                </a:cubicBezTo>
                <a:cubicBezTo>
                  <a:pt x="6523" y="-1"/>
                  <a:pt x="2649" y="2523"/>
                  <a:pt x="921" y="6435"/>
                </a:cubicBezTo>
                <a:cubicBezTo>
                  <a:pt x="2649" y="2523"/>
                  <a:pt x="6523" y="-1"/>
                  <a:pt x="10800" y="0"/>
                </a:cubicBezTo>
                <a:cubicBezTo>
                  <a:pt x="14387" y="0"/>
                  <a:pt x="17740" y="1781"/>
                  <a:pt x="19748" y="4753"/>
                </a:cubicBezTo>
                <a:lnTo>
                  <a:pt x="21986" y="3242"/>
                </a:lnTo>
                <a:lnTo>
                  <a:pt x="21260" y="6990"/>
                </a:lnTo>
                <a:lnTo>
                  <a:pt x="17511" y="6265"/>
                </a:lnTo>
                <a:lnTo>
                  <a:pt x="19748" y="4753"/>
                </a:lnTo>
                <a:close/>
              </a:path>
            </a:pathLst>
          </a:custGeom>
          <a:solidFill>
            <a:srgbClr val="DA2C36"/>
          </a:solidFill>
          <a:ln w="9525">
            <a:solidFill>
              <a:srgbClr val="DA2C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 rot="7375103" flipH="1" flipV="1">
            <a:off x="3049588" y="3573463"/>
            <a:ext cx="1511300" cy="863600"/>
          </a:xfrm>
          <a:custGeom>
            <a:avLst/>
            <a:gdLst>
              <a:gd name="T0" fmla="*/ 2147483647 w 21600"/>
              <a:gd name="T1" fmla="*/ 894372303 h 21600"/>
              <a:gd name="T2" fmla="*/ 2147483647 w 21600"/>
              <a:gd name="T3" fmla="*/ 2147483647 h 21600"/>
              <a:gd name="T4" fmla="*/ 2147483647 w 21600"/>
              <a:gd name="T5" fmla="*/ 894372303 h 21600"/>
              <a:gd name="T6" fmla="*/ 2147483647 w 21600"/>
              <a:gd name="T7" fmla="*/ 991453702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74" y="2470"/>
                </a:moveTo>
                <a:cubicBezTo>
                  <a:pt x="15739" y="873"/>
                  <a:pt x="13309" y="0"/>
                  <a:pt x="10800" y="0"/>
                </a:cubicBezTo>
                <a:cubicBezTo>
                  <a:pt x="6343" y="-1"/>
                  <a:pt x="2344" y="2737"/>
                  <a:pt x="731" y="6892"/>
                </a:cubicBezTo>
                <a:cubicBezTo>
                  <a:pt x="2344" y="2737"/>
                  <a:pt x="6343" y="-1"/>
                  <a:pt x="10800" y="0"/>
                </a:cubicBezTo>
                <a:cubicBezTo>
                  <a:pt x="13309" y="0"/>
                  <a:pt x="15739" y="873"/>
                  <a:pt x="17674" y="2470"/>
                </a:cubicBezTo>
                <a:lnTo>
                  <a:pt x="19393" y="388"/>
                </a:lnTo>
                <a:lnTo>
                  <a:pt x="19757" y="4188"/>
                </a:lnTo>
                <a:lnTo>
                  <a:pt x="15956" y="4553"/>
                </a:lnTo>
                <a:lnTo>
                  <a:pt x="17674" y="2470"/>
                </a:lnTo>
                <a:close/>
              </a:path>
            </a:pathLst>
          </a:custGeom>
          <a:solidFill>
            <a:srgbClr val="DA2C36"/>
          </a:solidFill>
          <a:ln w="9525">
            <a:solidFill>
              <a:srgbClr val="DA2C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 rot="2039227">
            <a:off x="6135688" y="2652713"/>
            <a:ext cx="1719262" cy="3143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pas het model toe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 rot="-1447376">
            <a:off x="5570538" y="5949950"/>
            <a:ext cx="982662" cy="3143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controle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 rot="-2735582">
            <a:off x="2202656" y="3699669"/>
            <a:ext cx="1719263" cy="3143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stel het model bij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8388350" y="6308725"/>
            <a:ext cx="5032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ct val="50000"/>
              </a:spcBef>
            </a:pPr>
            <a:r>
              <a:rPr lang="nl-NL" sz="1400"/>
              <a:t>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3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3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1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82" grpId="0" animBg="1"/>
      <p:bldP spid="50184" grpId="0" animBg="1"/>
      <p:bldP spid="50185" grpId="0" animBg="1"/>
      <p:bldP spid="50187" grpId="0" animBg="1"/>
      <p:bldP spid="50188" grpId="0" animBg="1"/>
      <p:bldP spid="50189" grpId="0" animBg="1"/>
    </p:bldLst>
  </p:timing>
</p:sld>
</file>

<file path=ppt/theme/theme1.xml><?xml version="1.0" encoding="utf-8"?>
<a:theme xmlns:a="http://schemas.openxmlformats.org/drawingml/2006/main" name="G&amp;R model 2eF havo titel">
  <a:themeElements>
    <a:clrScheme name="G&amp;R model 2eF havo 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C80A8"/>
      </a:accent1>
      <a:accent2>
        <a:srgbClr val="50276D"/>
      </a:accent2>
      <a:accent3>
        <a:srgbClr val="FFFFFF"/>
      </a:accent3>
      <a:accent4>
        <a:srgbClr val="000000"/>
      </a:accent4>
      <a:accent5>
        <a:srgbClr val="CBC0D1"/>
      </a:accent5>
      <a:accent6>
        <a:srgbClr val="482262"/>
      </a:accent6>
      <a:hlink>
        <a:srgbClr val="FAEDCD"/>
      </a:hlink>
      <a:folHlink>
        <a:srgbClr val="EEBA04"/>
      </a:folHlink>
    </a:clrScheme>
    <a:fontScheme name="G&amp;R model 2eF havo tite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G&amp;R model 2eF havo 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FAEDCD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&amp;R model 2eF havo opgave">
  <a:themeElements>
    <a:clrScheme name="G&amp;R model 2eF havo opgav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&amp;R model 2eF havo opgav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G&amp;R model 2eF havo opga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opgav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009999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opga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FAEDCD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&amp;R model 2eF havo afbeelding">
  <a:themeElements>
    <a:clrScheme name="G&amp;R model 2eF havo afbeeld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&amp;R model 2eF havo afbeel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G&amp;R model 2eF havo afbeeld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009999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FAEDCD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G&amp;R model 2eF havo</Template>
  <TotalTime>75</TotalTime>
  <Words>822</Words>
  <Application>Microsoft Office PowerPoint</Application>
  <PresentationFormat>Diavoorstelling (4:3)</PresentationFormat>
  <Paragraphs>303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16</vt:i4>
      </vt:variant>
    </vt:vector>
  </HeadingPairs>
  <TitlesOfParts>
    <vt:vector size="25" baseType="lpstr">
      <vt:lpstr>Arial</vt:lpstr>
      <vt:lpstr>ＭＳ Ｐゴシック</vt:lpstr>
      <vt:lpstr>Times New Roman</vt:lpstr>
      <vt:lpstr>Calibri</vt:lpstr>
      <vt:lpstr>Wingdings</vt:lpstr>
      <vt:lpstr>MS Reference Specialty</vt:lpstr>
      <vt:lpstr>G&amp;R model 2eF havo titel</vt:lpstr>
      <vt:lpstr>G&amp;R model 2eF havo opgave</vt:lpstr>
      <vt:lpstr>G&amp;R model 2eF havo afbeelding</vt:lpstr>
      <vt:lpstr>Dia 1</vt:lpstr>
      <vt:lpstr>Dia 2</vt:lpstr>
      <vt:lpstr>Teken de grafiek van m: y = ¾x - 2</vt:lpstr>
      <vt:lpstr>Dia 4</vt:lpstr>
      <vt:lpstr>Formules van lijnen</vt:lpstr>
      <vt:lpstr>Evenredige grootheden</vt:lpstr>
      <vt:lpstr>Richtingscoëfficiënt berekenen</vt:lpstr>
      <vt:lpstr>voorbeeld</vt:lpstr>
      <vt:lpstr>Bij het werken met wiskundige modellen moet je voortdurend rekening houden met de verschillende elementen uit het schema modelvorming</vt:lpstr>
      <vt:lpstr>opgave 36</vt:lpstr>
      <vt:lpstr>Grafisch-numeriek oplossen</vt:lpstr>
      <vt:lpstr>Dia 12</vt:lpstr>
      <vt:lpstr>Dia 13</vt:lpstr>
      <vt:lpstr>Dia 14</vt:lpstr>
      <vt:lpstr>Dia 15</vt:lpstr>
      <vt:lpstr>Dia 16</vt:lpstr>
    </vt:vector>
  </TitlesOfParts>
  <Company>Jan van Brabant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samenvatting</dc:title>
  <dc:creator>r.geraedts</dc:creator>
  <cp:lastModifiedBy>Systeembeheer</cp:lastModifiedBy>
  <cp:revision>8</cp:revision>
  <cp:lastPrinted>1601-01-01T00:00:00Z</cp:lastPrinted>
  <dcterms:created xsi:type="dcterms:W3CDTF">2008-07-08T14:22:10Z</dcterms:created>
  <dcterms:modified xsi:type="dcterms:W3CDTF">2013-03-22T10:48:25Z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